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19" name="Footer Placeholder 18"/>
          <p:cNvSpPr>
            <a:spLocks noGrp="1"/>
          </p:cNvSpPr>
          <p:nvPr>
            <p:ph type="ftr" sz="quarter" idx="11"/>
          </p:nvPr>
        </p:nvSpPr>
        <p:spPr/>
        <p:txBody>
          <a:bodyPr/>
          <a:lstStyle/>
          <a:p>
            <a:endParaRPr lang="ru-RU" dirty="0"/>
          </a:p>
        </p:txBody>
      </p:sp>
      <p:sp>
        <p:nvSpPr>
          <p:cNvPr id="27" name="Slide Number Placeholder 26"/>
          <p:cNvSpPr>
            <a:spLocks noGrp="1"/>
          </p:cNvSpPr>
          <p:nvPr>
            <p:ph type="sldNum" sz="quarter" idx="12"/>
          </p:nvPr>
        </p:nvSpPr>
        <p:spPr/>
        <p:txBody>
          <a:bodyPr/>
          <a:lstStyle/>
          <a:p>
            <a:fld id="{55784B91-AB79-446C-B96A-80770CF1086A}"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55784B91-AB79-446C-B96A-80770CF1086A}"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55784B91-AB79-446C-B96A-80770CF1086A}"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7FB4E7B4-EC98-42E8-B859-C58244A65229}" type="datetimeFigureOut">
              <a:rPr lang="ru-RU" smtClean="0"/>
              <a:t>27.09.2011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8077200" y="6356350"/>
            <a:ext cx="609600" cy="365125"/>
          </a:xfrm>
        </p:spPr>
        <p:txBody>
          <a:bodyPr/>
          <a:lstStyle/>
          <a:p>
            <a:fld id="{55784B91-AB79-446C-B96A-80770CF1086A}" type="slidenum">
              <a:rPr lang="ru-RU" smtClean="0"/>
              <a:t>‹#›</a:t>
            </a:fld>
            <a:endParaRPr lang="ru-R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B4E7B4-EC98-42E8-B859-C58244A65229}" type="datetimeFigureOut">
              <a:rPr lang="ru-RU" smtClean="0"/>
              <a:t>27.09.2011</a:t>
            </a:fld>
            <a:endParaRPr lang="ru-R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784B91-AB79-446C-B96A-80770CF1086A}" type="slidenum">
              <a:rPr lang="ru-RU" smtClean="0"/>
              <a:t>‹#›</a:t>
            </a:fld>
            <a:endParaRPr lang="ru-R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4"/>
            <a:ext cx="7851648" cy="1828800"/>
          </a:xfrm>
        </p:spPr>
        <p:txBody>
          <a:bodyPr>
            <a:normAutofit fontScale="90000"/>
          </a:bodyPr>
          <a:lstStyle/>
          <a:p>
            <a:pPr algn="ctr"/>
            <a:r>
              <a:rPr lang="ru-RU" dirty="0" smtClean="0">
                <a:solidFill>
                  <a:srgbClr val="FFC000"/>
                </a:solidFill>
              </a:rPr>
              <a:t>ПРИМЕНЕНИЕ</a:t>
            </a:r>
            <a:r>
              <a:rPr lang="en-US" dirty="0" smtClean="0">
                <a:solidFill>
                  <a:srgbClr val="FFC000"/>
                </a:solidFill>
              </a:rPr>
              <a:t> </a:t>
            </a:r>
            <a:r>
              <a:rPr lang="ru-RU" dirty="0" smtClean="0">
                <a:solidFill>
                  <a:srgbClr val="FFC000"/>
                </a:solidFill>
              </a:rPr>
              <a:t>КЛАСТЕРНЫХ ВЫЧИСЛЕНИЙ В СУМГУ</a:t>
            </a:r>
            <a:endParaRPr lang="ru-RU" dirty="0">
              <a:solidFill>
                <a:srgbClr val="FFC0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564904"/>
            <a:ext cx="6912768" cy="3377381"/>
          </a:xfrm>
          <a:prstGeom prst="rect">
            <a:avLst/>
          </a:prstGeom>
        </p:spPr>
      </p:pic>
      <p:sp>
        <p:nvSpPr>
          <p:cNvPr id="3" name="TextBox 2"/>
          <p:cNvSpPr txBox="1"/>
          <p:nvPr/>
        </p:nvSpPr>
        <p:spPr>
          <a:xfrm>
            <a:off x="2771800" y="6021288"/>
            <a:ext cx="3240360" cy="369332"/>
          </a:xfrm>
          <a:prstGeom prst="rect">
            <a:avLst/>
          </a:prstGeom>
          <a:noFill/>
        </p:spPr>
        <p:txBody>
          <a:bodyPr wrap="square" rtlCol="0">
            <a:spAutoFit/>
          </a:bodyPr>
          <a:lstStyle/>
          <a:p>
            <a:pPr algn="ctr"/>
            <a:r>
              <a:rPr lang="ru-RU" b="1" dirty="0" smtClean="0">
                <a:latin typeface="Arial" pitchFamily="34" charset="0"/>
                <a:cs typeface="Arial" pitchFamily="34" charset="0"/>
              </a:rPr>
              <a:t>СУМЫ-2011</a:t>
            </a:r>
            <a:endParaRPr lang="ru-RU" b="1" dirty="0">
              <a:latin typeface="Arial" pitchFamily="34" charset="0"/>
              <a:cs typeface="Arial" pitchFamily="34" charset="0"/>
            </a:endParaRPr>
          </a:p>
        </p:txBody>
      </p:sp>
    </p:spTree>
    <p:extLst>
      <p:ext uri="{BB962C8B-B14F-4D97-AF65-F5344CB8AC3E}">
        <p14:creationId xmlns:p14="http://schemas.microsoft.com/office/powerpoint/2010/main" val="3825559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268261080"/>
              </p:ext>
            </p:extLst>
          </p:nvPr>
        </p:nvGraphicFramePr>
        <p:xfrm>
          <a:off x="1691680" y="1340768"/>
          <a:ext cx="4140459" cy="3574542"/>
        </p:xfrm>
        <a:graphic>
          <a:graphicData uri="http://schemas.openxmlformats.org/drawingml/2006/table">
            <a:tbl>
              <a:tblPr>
                <a:tableStyleId>{5C22544A-7EE6-4342-B048-85BDC9FD1C3A}</a:tableStyleId>
              </a:tblPr>
              <a:tblGrid>
                <a:gridCol w="1380153"/>
                <a:gridCol w="1380153"/>
                <a:gridCol w="1380153"/>
              </a:tblGrid>
              <a:tr h="503754">
                <a:tc>
                  <a:txBody>
                    <a:bodyPr/>
                    <a:lstStyle/>
                    <a:p>
                      <a:pPr algn="ctr">
                        <a:lnSpc>
                          <a:spcPct val="115000"/>
                        </a:lnSpc>
                        <a:spcAft>
                          <a:spcPts val="0"/>
                        </a:spcAft>
                      </a:pPr>
                      <a:r>
                        <a:rPr lang="ru-RU" sz="1600" dirty="0">
                          <a:effectLst/>
                          <a:latin typeface="Arial" pitchFamily="34" charset="0"/>
                          <a:cs typeface="Arial" pitchFamily="34" charset="0"/>
                        </a:rPr>
                        <a:t>number of server</a:t>
                      </a:r>
                      <a:endParaRPr lang="ru-RU" sz="1600" dirty="0">
                        <a:effectLst/>
                        <a:latin typeface="Arial" pitchFamily="34" charset="0"/>
                        <a:ea typeface="Calibri"/>
                        <a:cs typeface="Arial" pitchFamily="34" charset="0"/>
                      </a:endParaRPr>
                    </a:p>
                  </a:txBody>
                  <a:tcPr marL="9525" marR="9525" marT="9525" marB="9525">
                    <a:solidFill>
                      <a:schemeClr val="accent5">
                        <a:lumMod val="60000"/>
                        <a:lumOff val="40000"/>
                      </a:schemeClr>
                    </a:solidFill>
                  </a:tcPr>
                </a:tc>
                <a:tc>
                  <a:txBody>
                    <a:bodyPr/>
                    <a:lstStyle/>
                    <a:p>
                      <a:pPr algn="ctr">
                        <a:lnSpc>
                          <a:spcPct val="115000"/>
                        </a:lnSpc>
                        <a:spcAft>
                          <a:spcPts val="0"/>
                        </a:spcAft>
                      </a:pPr>
                      <a:r>
                        <a:rPr lang="ru-RU" sz="1600" dirty="0">
                          <a:effectLst/>
                          <a:latin typeface="Arial" pitchFamily="34" charset="0"/>
                          <a:cs typeface="Arial" pitchFamily="34" charset="0"/>
                        </a:rPr>
                        <a:t>wall time</a:t>
                      </a:r>
                      <a:endParaRPr lang="ru-RU" sz="1600" dirty="0">
                        <a:effectLst/>
                        <a:latin typeface="Arial" pitchFamily="34" charset="0"/>
                        <a:ea typeface="Calibri"/>
                        <a:cs typeface="Arial" pitchFamily="34" charset="0"/>
                      </a:endParaRPr>
                    </a:p>
                  </a:txBody>
                  <a:tcPr marL="9525" marR="9525" marT="9525" marB="9525">
                    <a:solidFill>
                      <a:schemeClr val="accent5">
                        <a:lumMod val="60000"/>
                        <a:lumOff val="40000"/>
                      </a:schemeClr>
                    </a:solidFill>
                  </a:tcPr>
                </a:tc>
                <a:tc>
                  <a:txBody>
                    <a:bodyPr/>
                    <a:lstStyle/>
                    <a:p>
                      <a:pPr algn="ctr">
                        <a:lnSpc>
                          <a:spcPct val="115000"/>
                        </a:lnSpc>
                        <a:spcAft>
                          <a:spcPts val="0"/>
                        </a:spcAft>
                      </a:pPr>
                      <a:r>
                        <a:rPr lang="ru-RU" sz="1600" dirty="0">
                          <a:effectLst/>
                          <a:latin typeface="Arial" pitchFamily="34" charset="0"/>
                          <a:cs typeface="Arial" pitchFamily="34" charset="0"/>
                        </a:rPr>
                        <a:t>wall ratio</a:t>
                      </a:r>
                      <a:endParaRPr lang="ru-RU" sz="1600" dirty="0">
                        <a:effectLst/>
                        <a:latin typeface="Arial" pitchFamily="34" charset="0"/>
                        <a:ea typeface="Calibri"/>
                        <a:cs typeface="Arial" pitchFamily="34" charset="0"/>
                      </a:endParaRPr>
                    </a:p>
                  </a:txBody>
                  <a:tcPr marL="9525" marR="9525" marT="9525" marB="9525">
                    <a:solidFill>
                      <a:schemeClr val="accent5">
                        <a:lumMod val="60000"/>
                        <a:lumOff val="40000"/>
                      </a:schemeClr>
                    </a:solidFill>
                  </a:tcPr>
                </a:tc>
              </a:tr>
              <a:tr h="259259">
                <a:tc>
                  <a:txBody>
                    <a:bodyPr/>
                    <a:lstStyle/>
                    <a:p>
                      <a:pPr algn="r">
                        <a:lnSpc>
                          <a:spcPct val="115000"/>
                        </a:lnSpc>
                        <a:spcAft>
                          <a:spcPts val="0"/>
                        </a:spcAft>
                      </a:pPr>
                      <a:r>
                        <a:rPr lang="ru-RU" sz="1600" dirty="0">
                          <a:effectLst/>
                          <a:latin typeface="Arial" pitchFamily="34" charset="0"/>
                          <a:cs typeface="Arial" pitchFamily="34" charset="0"/>
                        </a:rPr>
                        <a:t>10</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960</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3.32</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9</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970</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3.28</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8</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989</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3.22</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7</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1023</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3.11</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6</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1101</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2.89</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5</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1240</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2.57</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4</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1432</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2.22</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3</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1689</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1.89</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2</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2195</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1.45</a:t>
                      </a:r>
                      <a:endParaRPr lang="ru-RU" sz="1600" dirty="0">
                        <a:effectLst/>
                        <a:latin typeface="Arial" pitchFamily="34" charset="0"/>
                        <a:ea typeface="Calibri"/>
                        <a:cs typeface="Arial" pitchFamily="34" charset="0"/>
                      </a:endParaRPr>
                    </a:p>
                  </a:txBody>
                  <a:tcPr marL="9525" marR="9525" marT="9525" marB="9525"/>
                </a:tc>
              </a:tr>
              <a:tr h="259259">
                <a:tc>
                  <a:txBody>
                    <a:bodyPr/>
                    <a:lstStyle/>
                    <a:p>
                      <a:pPr algn="r">
                        <a:lnSpc>
                          <a:spcPct val="115000"/>
                        </a:lnSpc>
                        <a:spcAft>
                          <a:spcPts val="0"/>
                        </a:spcAft>
                      </a:pPr>
                      <a:r>
                        <a:rPr lang="ru-RU" sz="1600" dirty="0">
                          <a:effectLst/>
                          <a:latin typeface="Arial" pitchFamily="34" charset="0"/>
                          <a:cs typeface="Arial" pitchFamily="34" charset="0"/>
                        </a:rPr>
                        <a:t>1</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3184</a:t>
                      </a:r>
                      <a:endParaRPr lang="ru-RU" sz="1600" dirty="0">
                        <a:effectLst/>
                        <a:latin typeface="Arial" pitchFamily="34" charset="0"/>
                        <a:ea typeface="Calibri"/>
                        <a:cs typeface="Arial" pitchFamily="34" charset="0"/>
                      </a:endParaRPr>
                    </a:p>
                  </a:txBody>
                  <a:tcPr marL="9525" marR="9525" marT="9525" marB="9525"/>
                </a:tc>
                <a:tc>
                  <a:txBody>
                    <a:bodyPr/>
                    <a:lstStyle/>
                    <a:p>
                      <a:pPr algn="r">
                        <a:lnSpc>
                          <a:spcPct val="115000"/>
                        </a:lnSpc>
                        <a:spcAft>
                          <a:spcPts val="0"/>
                        </a:spcAft>
                      </a:pPr>
                      <a:r>
                        <a:rPr lang="ru-RU" sz="1600" dirty="0">
                          <a:effectLst/>
                          <a:latin typeface="Arial" pitchFamily="34" charset="0"/>
                          <a:cs typeface="Arial" pitchFamily="34" charset="0"/>
                        </a:rPr>
                        <a:t>1.00</a:t>
                      </a:r>
                      <a:endParaRPr lang="ru-RU" sz="1600" dirty="0">
                        <a:effectLst/>
                        <a:latin typeface="Arial" pitchFamily="34" charset="0"/>
                        <a:ea typeface="Calibri"/>
                        <a:cs typeface="Arial" pitchFamily="34" charset="0"/>
                      </a:endParaRPr>
                    </a:p>
                  </a:txBody>
                  <a:tcPr marL="9525" marR="9525" marT="9525" marB="9525"/>
                </a:tc>
              </a:tr>
            </a:tbl>
          </a:graphicData>
        </a:graphic>
      </p:graphicFrame>
      <p:sp>
        <p:nvSpPr>
          <p:cNvPr id="6" name="Rectangle 3"/>
          <p:cNvSpPr>
            <a:spLocks noChangeArrowheads="1"/>
          </p:cNvSpPr>
          <p:nvPr/>
        </p:nvSpPr>
        <p:spPr bwMode="auto">
          <a:xfrm>
            <a:off x="827584" y="687179"/>
            <a:ext cx="74888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Данные тестирования с использованием GbE приведены в таблице:</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6012160" y="2204864"/>
            <a:ext cx="2952328" cy="646331"/>
          </a:xfrm>
          <a:prstGeom prst="rect">
            <a:avLst/>
          </a:prstGeom>
          <a:noFill/>
        </p:spPr>
        <p:txBody>
          <a:bodyPr wrap="square" rtlCol="0">
            <a:spAutoFit/>
          </a:bodyPr>
          <a:lstStyle/>
          <a:p>
            <a:r>
              <a:rPr lang="en-US" i="1" dirty="0" smtClean="0"/>
              <a:t>Wall clock time </a:t>
            </a:r>
            <a:r>
              <a:rPr lang="ru-RU" dirty="0" smtClean="0"/>
              <a:t>– время полного решения задачи</a:t>
            </a:r>
            <a:endParaRPr lang="ru-RU" dirty="0"/>
          </a:p>
        </p:txBody>
      </p:sp>
      <p:sp>
        <p:nvSpPr>
          <p:cNvPr id="8" name="TextBox 7"/>
          <p:cNvSpPr txBox="1"/>
          <p:nvPr/>
        </p:nvSpPr>
        <p:spPr>
          <a:xfrm>
            <a:off x="611560" y="4869160"/>
            <a:ext cx="7920880" cy="1477328"/>
          </a:xfrm>
          <a:prstGeom prst="rect">
            <a:avLst/>
          </a:prstGeom>
          <a:noFill/>
        </p:spPr>
        <p:txBody>
          <a:bodyPr wrap="square" rtlCol="0">
            <a:spAutoFit/>
          </a:bodyPr>
          <a:lstStyle/>
          <a:p>
            <a:pPr indent="449263" algn="just"/>
            <a:r>
              <a:rPr lang="ru-RU" dirty="0"/>
              <a:t>Из рассмотренного примера можно сделать выводы, что использование кластера при работе с ANSYS CFX 12 дает хорошее увеличение скорости расчета при серьезной нагрузке на дисковую систему и оперативную память. И даже гигабитная сеть способна хорошо ускорить время вычислений.</a:t>
            </a:r>
          </a:p>
        </p:txBody>
      </p:sp>
    </p:spTree>
    <p:extLst>
      <p:ext uri="{BB962C8B-B14F-4D97-AF65-F5344CB8AC3E}">
        <p14:creationId xmlns:p14="http://schemas.microsoft.com/office/powerpoint/2010/main" val="974360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96752"/>
            <a:ext cx="7845496" cy="648072"/>
          </a:xfrm>
        </p:spPr>
        <p:txBody>
          <a:bodyPr>
            <a:normAutofit fontScale="90000"/>
          </a:bodyPr>
          <a:lstStyle/>
          <a:p>
            <a:pPr algn="ctr"/>
            <a:r>
              <a:rPr lang="ru-RU" sz="4000" dirty="0">
                <a:solidFill>
                  <a:srgbClr val="FFFF00"/>
                </a:solidFill>
                <a:effectLst/>
                <a:latin typeface="Arial" pitchFamily="34" charset="0"/>
                <a:cs typeface="Arial" pitchFamily="34" charset="0"/>
              </a:rPr>
              <a:t>Применение технологии HPC Services for </a:t>
            </a:r>
            <a:r>
              <a:rPr lang="ru-RU" sz="4000" dirty="0" smtClean="0">
                <a:solidFill>
                  <a:srgbClr val="FFFF00"/>
                </a:solidFill>
                <a:effectLst/>
                <a:latin typeface="Arial" pitchFamily="34" charset="0"/>
                <a:cs typeface="Arial" pitchFamily="34" charset="0"/>
              </a:rPr>
              <a:t>Excel 2010</a:t>
            </a:r>
            <a:endParaRPr lang="ru-RU" dirty="0"/>
          </a:p>
        </p:txBody>
      </p:sp>
      <p:sp>
        <p:nvSpPr>
          <p:cNvPr id="3" name="Подзаголовок 2"/>
          <p:cNvSpPr>
            <a:spLocks noGrp="1"/>
          </p:cNvSpPr>
          <p:nvPr>
            <p:ph type="subTitle" idx="1"/>
          </p:nvPr>
        </p:nvSpPr>
        <p:spPr>
          <a:xfrm>
            <a:off x="539552" y="2276872"/>
            <a:ext cx="7848544" cy="3528392"/>
          </a:xfrm>
        </p:spPr>
        <p:txBody>
          <a:bodyPr>
            <a:normAutofit fontScale="85000" lnSpcReduction="20000"/>
          </a:bodyPr>
          <a:lstStyle/>
          <a:p>
            <a:pPr indent="449263" algn="just"/>
            <a:r>
              <a:rPr lang="ru-RU" dirty="0" smtClean="0">
                <a:latin typeface="Arial" pitchFamily="34" charset="0"/>
                <a:cs typeface="Arial" pitchFamily="34" charset="0"/>
              </a:rPr>
              <a:t>Технология </a:t>
            </a:r>
            <a:r>
              <a:rPr lang="en-US" dirty="0">
                <a:latin typeface="Arial" pitchFamily="34" charset="0"/>
                <a:cs typeface="Arial" pitchFamily="34" charset="0"/>
              </a:rPr>
              <a:t>HPC Services for Excel</a:t>
            </a:r>
            <a:r>
              <a:rPr lang="ru-RU" dirty="0">
                <a:latin typeface="Arial" pitchFamily="34" charset="0"/>
                <a:cs typeface="Arial" pitchFamily="34" charset="0"/>
              </a:rPr>
              <a:t> 2010, встроенная в </a:t>
            </a:r>
            <a:r>
              <a:rPr lang="en-US" dirty="0">
                <a:latin typeface="Arial" pitchFamily="34" charset="0"/>
                <a:cs typeface="Arial" pitchFamily="34" charset="0"/>
              </a:rPr>
              <a:t>Windows HPC Server</a:t>
            </a:r>
            <a:r>
              <a:rPr lang="ru-RU" dirty="0">
                <a:latin typeface="Arial" pitchFamily="34" charset="0"/>
                <a:cs typeface="Arial" pitchFamily="34" charset="0"/>
              </a:rPr>
              <a:t> 2008 </a:t>
            </a:r>
            <a:r>
              <a:rPr lang="en-US" dirty="0">
                <a:latin typeface="Arial" pitchFamily="34" charset="0"/>
                <a:cs typeface="Arial" pitchFamily="34" charset="0"/>
              </a:rPr>
              <a:t>R</a:t>
            </a:r>
            <a:r>
              <a:rPr lang="ru-RU" dirty="0">
                <a:latin typeface="Arial" pitchFamily="34" charset="0"/>
                <a:cs typeface="Arial" pitchFamily="34" charset="0"/>
              </a:rPr>
              <a:t>2, на порядок снижает время пересчета крупных электронных таблиц. Например, время расчета таблицы из 1700 записей сокращается с 14 часов до трех минут и даже меньше – и эти скорости доступны прямо с настольного ПК. Кроме того – и это одна из самых интересных особенностей – заказчики теперь могут передать свободные процессорные ресурсы рабочих станций, работающих под управлением </a:t>
            </a:r>
            <a:r>
              <a:rPr lang="en-US" dirty="0">
                <a:latin typeface="Arial" pitchFamily="34" charset="0"/>
                <a:cs typeface="Arial" pitchFamily="34" charset="0"/>
              </a:rPr>
              <a:t>Windows</a:t>
            </a:r>
            <a:r>
              <a:rPr lang="ru-RU" dirty="0">
                <a:latin typeface="Arial" pitchFamily="34" charset="0"/>
                <a:cs typeface="Arial" pitchFamily="34" charset="0"/>
              </a:rPr>
              <a:t> 7, в единое вычислительное «облако», еще больше увеличивая мощность кластеров </a:t>
            </a:r>
            <a:r>
              <a:rPr lang="en-US" dirty="0">
                <a:latin typeface="Arial" pitchFamily="34" charset="0"/>
                <a:cs typeface="Arial" pitchFamily="34" charset="0"/>
              </a:rPr>
              <a:t>Windows HPC Server</a:t>
            </a:r>
            <a:r>
              <a:rPr lang="ru-RU" dirty="0">
                <a:latin typeface="Arial" pitchFamily="34" charset="0"/>
                <a:cs typeface="Arial" pitchFamily="34" charset="0"/>
              </a:rPr>
              <a:t>. Как это работает можно посмотреть в следующем ролике.</a:t>
            </a:r>
          </a:p>
          <a:p>
            <a:pPr algn="just"/>
            <a:endParaRPr lang="ru-RU" dirty="0">
              <a:latin typeface="Arial" pitchFamily="34" charset="0"/>
              <a:cs typeface="Arial" pitchFamily="34" charset="0"/>
            </a:endParaRPr>
          </a:p>
        </p:txBody>
      </p:sp>
    </p:spTree>
    <p:extLst>
      <p:ext uri="{BB962C8B-B14F-4D97-AF65-F5344CB8AC3E}">
        <p14:creationId xmlns:p14="http://schemas.microsoft.com/office/powerpoint/2010/main" val="602989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92696"/>
            <a:ext cx="7851648" cy="1828800"/>
          </a:xfrm>
        </p:spPr>
        <p:txBody>
          <a:bodyPr>
            <a:normAutofit fontScale="90000"/>
          </a:bodyPr>
          <a:lstStyle/>
          <a:p>
            <a:pPr algn="ctr"/>
            <a:r>
              <a:rPr lang="ru-RU" sz="4000" dirty="0">
                <a:solidFill>
                  <a:srgbClr val="FFFF00"/>
                </a:solidFill>
                <a:effectLst/>
                <a:latin typeface="Arial" pitchFamily="34" charset="0"/>
                <a:cs typeface="Arial" pitchFamily="34" charset="0"/>
              </a:rPr>
              <a:t>Практическая реализация однопоточной задачи рендеринга</a:t>
            </a:r>
            <a:r>
              <a:rPr lang="ru-RU" dirty="0">
                <a:effectLst/>
              </a:rPr>
              <a:t/>
            </a:r>
            <a:br>
              <a:rPr lang="ru-RU" dirty="0">
                <a:effectLst/>
              </a:rPr>
            </a:br>
            <a:endParaRPr lang="ru-RU" dirty="0"/>
          </a:p>
        </p:txBody>
      </p:sp>
      <p:sp>
        <p:nvSpPr>
          <p:cNvPr id="3" name="Подзаголовок 2"/>
          <p:cNvSpPr>
            <a:spLocks noGrp="1"/>
          </p:cNvSpPr>
          <p:nvPr>
            <p:ph type="subTitle" idx="1"/>
          </p:nvPr>
        </p:nvSpPr>
        <p:spPr>
          <a:xfrm>
            <a:off x="467544" y="2132856"/>
            <a:ext cx="7920552" cy="4248472"/>
          </a:xfrm>
        </p:spPr>
        <p:txBody>
          <a:bodyPr>
            <a:normAutofit fontScale="77500" lnSpcReduction="20000"/>
          </a:bodyPr>
          <a:lstStyle/>
          <a:p>
            <a:pPr indent="449263" algn="just"/>
            <a:r>
              <a:rPr lang="ru-RU" dirty="0">
                <a:latin typeface="Arial" pitchFamily="34" charset="0"/>
                <a:cs typeface="Arial" pitchFamily="34" charset="0"/>
              </a:rPr>
              <a:t>За время ввода кластера в эксплуатацию на нескольких компьютерах была оказана помощь в решении </a:t>
            </a:r>
            <a:r>
              <a:rPr lang="ru-RU" dirty="0" smtClean="0">
                <a:latin typeface="Arial" pitchFamily="34" charset="0"/>
                <a:cs typeface="Arial" pitchFamily="34" charset="0"/>
              </a:rPr>
              <a:t>задачи </a:t>
            </a:r>
            <a:r>
              <a:rPr lang="ru-RU" dirty="0">
                <a:latin typeface="Arial" pitchFamily="34" charset="0"/>
                <a:cs typeface="Arial" pitchFamily="34" charset="0"/>
              </a:rPr>
              <a:t>«</a:t>
            </a:r>
            <a:r>
              <a:rPr lang="ru-RU" dirty="0" smtClean="0">
                <a:latin typeface="Arial" pitchFamily="34" charset="0"/>
                <a:cs typeface="Arial" pitchFamily="34" charset="0"/>
              </a:rPr>
              <a:t>Разработка </a:t>
            </a:r>
            <a:r>
              <a:rPr lang="ru-RU" dirty="0">
                <a:latin typeface="Arial" pitchFamily="34" charset="0"/>
                <a:cs typeface="Arial" pitchFamily="34" charset="0"/>
              </a:rPr>
              <a:t>аудиовизуального учебного видеофильма 122-мм гаубица Д-30» с использованием программного обеспечения </a:t>
            </a:r>
            <a:r>
              <a:rPr lang="en-US" i="1" dirty="0">
                <a:latin typeface="Arial" pitchFamily="34" charset="0"/>
                <a:cs typeface="Arial" pitchFamily="34" charset="0"/>
              </a:rPr>
              <a:t>Autodesk Inventor Pro </a:t>
            </a:r>
            <a:r>
              <a:rPr lang="ru-RU" i="1" dirty="0">
                <a:latin typeface="Arial" pitchFamily="34" charset="0"/>
                <a:cs typeface="Arial" pitchFamily="34" charset="0"/>
              </a:rPr>
              <a:t>2012</a:t>
            </a:r>
            <a:r>
              <a:rPr lang="ru-RU" dirty="0">
                <a:latin typeface="Arial" pitchFamily="34" charset="0"/>
                <a:cs typeface="Arial" pitchFamily="34" charset="0"/>
              </a:rPr>
              <a:t>. </a:t>
            </a:r>
            <a:r>
              <a:rPr lang="ru-RU" dirty="0" smtClean="0">
                <a:latin typeface="Arial" pitchFamily="34" charset="0"/>
                <a:cs typeface="Arial" pitchFamily="34" charset="0"/>
              </a:rPr>
              <a:t>Выполнение </a:t>
            </a:r>
            <a:r>
              <a:rPr lang="ru-RU" dirty="0">
                <a:latin typeface="Arial" pitchFamily="34" charset="0"/>
                <a:cs typeface="Arial" pitchFamily="34" charset="0"/>
              </a:rPr>
              <a:t>задачи проводил курсант кафедры военной подготовки Москаленко Денис Русланович. Рендеринг готовой модели в данном ПО проводится с использованием одного процессорного ядра. Было предложено запускать по несколько экземпляров этой программы на каждом из компьютеров кластера. В связи с серьезной нагрузкой на систему, в частности на оперативную память, комфортная работа достигалась путем использования двух параллельно работающих экземпляров </a:t>
            </a:r>
            <a:r>
              <a:rPr lang="en-US" dirty="0">
                <a:latin typeface="Arial" pitchFamily="34" charset="0"/>
                <a:cs typeface="Arial" pitchFamily="34" charset="0"/>
              </a:rPr>
              <a:t>Autodesk </a:t>
            </a:r>
            <a:r>
              <a:rPr lang="en-US" dirty="0" smtClean="0">
                <a:latin typeface="Arial" pitchFamily="34" charset="0"/>
                <a:cs typeface="Arial" pitchFamily="34" charset="0"/>
              </a:rPr>
              <a:t>Inventor Pro</a:t>
            </a:r>
            <a:r>
              <a:rPr lang="ru-RU" dirty="0" smtClean="0">
                <a:latin typeface="Arial" pitchFamily="34" charset="0"/>
                <a:cs typeface="Arial" pitchFamily="34" charset="0"/>
              </a:rPr>
              <a:t>. </a:t>
            </a:r>
            <a:r>
              <a:rPr lang="ru-RU" dirty="0">
                <a:latin typeface="Arial" pitchFamily="34" charset="0"/>
                <a:cs typeface="Arial" pitchFamily="34" charset="0"/>
              </a:rPr>
              <a:t>Работа выполнялась дистанционно через Интернет. Применение данного решения позволило значительно сократить время рендеринга модели.</a:t>
            </a:r>
          </a:p>
          <a:p>
            <a:endParaRPr lang="ru-RU" dirty="0"/>
          </a:p>
        </p:txBody>
      </p:sp>
    </p:spTree>
    <p:extLst>
      <p:ext uri="{BB962C8B-B14F-4D97-AF65-F5344CB8AC3E}">
        <p14:creationId xmlns:p14="http://schemas.microsoft.com/office/powerpoint/2010/main" val="3345534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8952" y="332656"/>
            <a:ext cx="7557464" cy="923528"/>
          </a:xfrm>
        </p:spPr>
        <p:txBody>
          <a:bodyPr/>
          <a:lstStyle/>
          <a:p>
            <a:pPr algn="ctr"/>
            <a:r>
              <a:rPr lang="ru-RU" dirty="0" smtClean="0">
                <a:solidFill>
                  <a:srgbClr val="FFFF00"/>
                </a:solidFill>
              </a:rPr>
              <a:t>Выводы:</a:t>
            </a:r>
            <a:endParaRPr lang="ru-RU" dirty="0">
              <a:solidFill>
                <a:srgbClr val="FFFF00"/>
              </a:solidFill>
            </a:endParaRPr>
          </a:p>
        </p:txBody>
      </p:sp>
      <p:sp>
        <p:nvSpPr>
          <p:cNvPr id="3" name="Подзаголовок 2"/>
          <p:cNvSpPr>
            <a:spLocks noGrp="1"/>
          </p:cNvSpPr>
          <p:nvPr>
            <p:ph type="subTitle" idx="1"/>
          </p:nvPr>
        </p:nvSpPr>
        <p:spPr>
          <a:xfrm>
            <a:off x="2627784" y="1537184"/>
            <a:ext cx="5688632" cy="2376264"/>
          </a:xfrm>
        </p:spPr>
        <p:txBody>
          <a:bodyPr>
            <a:normAutofit fontScale="70000" lnSpcReduction="20000"/>
          </a:bodyPr>
          <a:lstStyle/>
          <a:p>
            <a:pPr algn="just">
              <a:lnSpc>
                <a:spcPct val="120000"/>
              </a:lnSpc>
              <a:spcBef>
                <a:spcPts val="0"/>
              </a:spcBef>
            </a:pPr>
            <a:r>
              <a:rPr lang="ru-RU" dirty="0">
                <a:latin typeface="Arial" pitchFamily="34" charset="0"/>
                <a:cs typeface="Arial" pitchFamily="34" charset="0"/>
              </a:rPr>
              <a:t>Компания Microsoft считает свою платформу Windows HPC Server быстрым и экономически эффективным решением. Производительность Windows HPC Server в сравнительных тестах оказывается точно такой же, что и у Linux, зато стоимость владения Windows HPC Server в течение пяти лет оказывается меньше, чем у Linux-кластеров, на 32-51%.</a:t>
            </a:r>
          </a:p>
          <a:p>
            <a:pPr algn="just"/>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693" y="1628800"/>
            <a:ext cx="1905000" cy="1905000"/>
          </a:xfrm>
          <a:prstGeom prst="rect">
            <a:avLst/>
          </a:prstGeom>
        </p:spPr>
      </p:pic>
      <p:sp>
        <p:nvSpPr>
          <p:cNvPr id="5" name="TextBox 4"/>
          <p:cNvSpPr txBox="1"/>
          <p:nvPr/>
        </p:nvSpPr>
        <p:spPr>
          <a:xfrm>
            <a:off x="574693" y="3789040"/>
            <a:ext cx="7741723" cy="2862322"/>
          </a:xfrm>
          <a:prstGeom prst="rect">
            <a:avLst/>
          </a:prstGeom>
          <a:noFill/>
        </p:spPr>
        <p:txBody>
          <a:bodyPr wrap="square" rtlCol="0">
            <a:spAutoFit/>
          </a:bodyPr>
          <a:lstStyle/>
          <a:p>
            <a:pPr algn="just"/>
            <a:r>
              <a:rPr lang="ru-RU" dirty="0" smtClean="0">
                <a:latin typeface="Arial" pitchFamily="34" charset="0"/>
                <a:cs typeface="Arial" pitchFamily="34" charset="0"/>
              </a:rPr>
              <a:t>Платформа Windows HPC Server 2008 R2 отличается огромным спектром поддерживаемых приложений. Уже сейчас Windows HPC Server 2008 R2 предлагает совместимость с сотнями серийных технических приложений. Количество поддерживаемых приложений только за последние два года выросло в 16 раз. Дополнительно о поддержке новой платформы заявили еще 40 компаний, создающих приложения для технических расчетов. Немаловажным достоинством </a:t>
            </a:r>
            <a:r>
              <a:rPr lang="en-US" dirty="0" smtClean="0">
                <a:latin typeface="Arial" pitchFamily="34" charset="0"/>
                <a:cs typeface="Arial" pitchFamily="34" charset="0"/>
              </a:rPr>
              <a:t>Windows HPC Server</a:t>
            </a:r>
            <a:r>
              <a:rPr lang="ru-RU" dirty="0" smtClean="0">
                <a:latin typeface="Arial" pitchFamily="34" charset="0"/>
                <a:cs typeface="Arial" pitchFamily="34" charset="0"/>
              </a:rPr>
              <a:t> 2008 </a:t>
            </a:r>
            <a:r>
              <a:rPr lang="en-US" dirty="0" smtClean="0">
                <a:latin typeface="Arial" pitchFamily="34" charset="0"/>
                <a:cs typeface="Arial" pitchFamily="34" charset="0"/>
              </a:rPr>
              <a:t>R</a:t>
            </a:r>
            <a:r>
              <a:rPr lang="ru-RU" dirty="0" smtClean="0">
                <a:latin typeface="Arial" pitchFamily="34" charset="0"/>
                <a:cs typeface="Arial" pitchFamily="34" charset="0"/>
              </a:rPr>
              <a:t>2 является возможность использовать ресурсы простаивающих ПК под управлением </a:t>
            </a:r>
            <a:r>
              <a:rPr lang="en-US" dirty="0" smtClean="0">
                <a:latin typeface="Arial" pitchFamily="34" charset="0"/>
                <a:cs typeface="Arial" pitchFamily="34" charset="0"/>
              </a:rPr>
              <a:t>Windows</a:t>
            </a:r>
            <a:r>
              <a:rPr lang="ru-RU" dirty="0" smtClean="0">
                <a:latin typeface="Arial" pitchFamily="34" charset="0"/>
                <a:cs typeface="Arial" pitchFamily="34" charset="0"/>
              </a:rPr>
              <a:t> 7 путем добавления их в кластер.</a:t>
            </a:r>
            <a:endParaRPr lang="ru-RU" dirty="0">
              <a:latin typeface="Arial" pitchFamily="34" charset="0"/>
              <a:cs typeface="Arial" pitchFamily="34" charset="0"/>
            </a:endParaRPr>
          </a:p>
        </p:txBody>
      </p:sp>
    </p:spTree>
    <p:extLst>
      <p:ext uri="{BB962C8B-B14F-4D97-AF65-F5344CB8AC3E}">
        <p14:creationId xmlns:p14="http://schemas.microsoft.com/office/powerpoint/2010/main" val="3128912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2276872"/>
            <a:ext cx="7848544" cy="4104456"/>
          </a:xfrm>
        </p:spPr>
        <p:txBody>
          <a:bodyPr>
            <a:normAutofit fontScale="85000" lnSpcReduction="20000"/>
          </a:bodyPr>
          <a:lstStyle/>
          <a:p>
            <a:pPr marL="514350" lvl="0" indent="-514350" algn="just">
              <a:buClr>
                <a:srgbClr val="FFFF00"/>
              </a:buClr>
              <a:buFont typeface="+mj-lt"/>
              <a:buAutoNum type="arabicPeriod"/>
            </a:pPr>
            <a:r>
              <a:rPr lang="ru-RU" dirty="0"/>
              <a:t>Решение как написанных собственноручно так и других программных продуктов с использованием протокола обмена сообщениями </a:t>
            </a:r>
            <a:r>
              <a:rPr lang="en-US" dirty="0"/>
              <a:t>MPI</a:t>
            </a:r>
            <a:r>
              <a:rPr lang="ru-RU" dirty="0"/>
              <a:t>, задавая задания через сервер.</a:t>
            </a:r>
          </a:p>
          <a:p>
            <a:pPr marL="514350" lvl="0" indent="-514350" algn="just">
              <a:buClr>
                <a:srgbClr val="FFFF00"/>
              </a:buClr>
              <a:buFont typeface="+mj-lt"/>
              <a:buAutoNum type="arabicPeriod"/>
            </a:pPr>
            <a:r>
              <a:rPr lang="ru-RU" dirty="0"/>
              <a:t>Проведение расчетов в однопоточных приложениях, запуская каждый отдельный расчет на отдельном ядре кластера (до 52 одновременно работающих процессов).</a:t>
            </a:r>
          </a:p>
          <a:p>
            <a:pPr marL="514350" lvl="0" indent="-514350" algn="just">
              <a:buClr>
                <a:srgbClr val="FFFF00"/>
              </a:buClr>
              <a:buFont typeface="+mj-lt"/>
              <a:buAutoNum type="arabicPeriod"/>
            </a:pPr>
            <a:r>
              <a:rPr lang="ru-RU" dirty="0"/>
              <a:t>Использование сложных программных продуктов, которые имеют возможность работать в кластере. Это, например, FlowVision, ANSYS, Компас, Matlab, некоторые продукты Autodesk, в частности 3ds </a:t>
            </a:r>
            <a:r>
              <a:rPr lang="ru-RU" dirty="0" smtClean="0"/>
              <a:t>Max, </a:t>
            </a:r>
            <a:r>
              <a:rPr lang="ru-RU" dirty="0"/>
              <a:t>и ряд других.</a:t>
            </a:r>
          </a:p>
          <a:p>
            <a:pPr marL="514350" lvl="0" indent="-514350" algn="just">
              <a:buClr>
                <a:srgbClr val="FFFF00"/>
              </a:buClr>
              <a:buFont typeface="+mj-lt"/>
              <a:buAutoNum type="arabicPeriod"/>
            </a:pPr>
            <a:r>
              <a:rPr lang="ru-RU" dirty="0"/>
              <a:t>Дистанционное управление работой как кластера в целом, так и отдельного компьютера в нем с любого ПК пользователя через сеть Интернет.</a:t>
            </a:r>
          </a:p>
          <a:p>
            <a:pPr marL="514350" indent="-514350" algn="just">
              <a:buClr>
                <a:srgbClr val="FFFF00"/>
              </a:buClr>
              <a:buFont typeface="+mj-lt"/>
              <a:buAutoNum type="arabicPeriod"/>
            </a:pPr>
            <a:endParaRPr lang="ru-RU" dirty="0"/>
          </a:p>
        </p:txBody>
      </p:sp>
      <p:sp>
        <p:nvSpPr>
          <p:cNvPr id="4" name="TextBox 3"/>
          <p:cNvSpPr txBox="1"/>
          <p:nvPr/>
        </p:nvSpPr>
        <p:spPr>
          <a:xfrm>
            <a:off x="971600" y="764704"/>
            <a:ext cx="7416824" cy="1200329"/>
          </a:xfrm>
          <a:prstGeom prst="rect">
            <a:avLst/>
          </a:prstGeom>
          <a:noFill/>
        </p:spPr>
        <p:txBody>
          <a:bodyPr wrap="square" rtlCol="0">
            <a:spAutoFit/>
          </a:bodyPr>
          <a:lstStyle/>
          <a:p>
            <a:pPr algn="just"/>
            <a:r>
              <a:rPr lang="ru-RU" sz="2400" dirty="0" smtClean="0">
                <a:solidFill>
                  <a:srgbClr val="FFFF00"/>
                </a:solidFill>
                <a:effectLst/>
                <a:latin typeface="Arial" pitchFamily="34" charset="0"/>
                <a:cs typeface="Arial" pitchFamily="34" charset="0"/>
              </a:rPr>
              <a:t>Кластер СумГУ, работающий под управлением Windows HPC Server 2008 R2,  предлагает следующие возможности:</a:t>
            </a:r>
            <a:endParaRPr lang="ru-RU" sz="2400" dirty="0">
              <a:solidFill>
                <a:srgbClr val="FFFF00"/>
              </a:solidFill>
            </a:endParaRPr>
          </a:p>
        </p:txBody>
      </p:sp>
    </p:spTree>
    <p:extLst>
      <p:ext uri="{BB962C8B-B14F-4D97-AF65-F5344CB8AC3E}">
        <p14:creationId xmlns:p14="http://schemas.microsoft.com/office/powerpoint/2010/main" val="1515805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556792"/>
            <a:ext cx="8229600" cy="1143000"/>
          </a:xfrm>
        </p:spPr>
        <p:txBody>
          <a:bodyPr/>
          <a:lstStyle/>
          <a:p>
            <a:pPr algn="ctr"/>
            <a:r>
              <a:rPr lang="ru-RU" b="1" dirty="0" smtClean="0">
                <a:solidFill>
                  <a:schemeClr val="tx1"/>
                </a:solidFill>
                <a:latin typeface="Arial" pitchFamily="34" charset="0"/>
                <a:cs typeface="Arial" pitchFamily="34" charset="0"/>
              </a:rPr>
              <a:t>Спасибо за внимание!</a:t>
            </a:r>
            <a:endParaRPr lang="ru-RU" b="1" dirty="0">
              <a:solidFill>
                <a:schemeClr val="tx1"/>
              </a:solidFill>
              <a:latin typeface="Arial" pitchFamily="34" charset="0"/>
              <a:cs typeface="Arial" pitchFamily="34" charset="0"/>
            </a:endParaRPr>
          </a:p>
        </p:txBody>
      </p:sp>
      <p:sp>
        <p:nvSpPr>
          <p:cNvPr id="4" name="TextBox 3"/>
          <p:cNvSpPr txBox="1"/>
          <p:nvPr/>
        </p:nvSpPr>
        <p:spPr>
          <a:xfrm>
            <a:off x="827584" y="3645024"/>
            <a:ext cx="7776864" cy="2554545"/>
          </a:xfrm>
          <a:prstGeom prst="rect">
            <a:avLst/>
          </a:prstGeom>
          <a:noFill/>
        </p:spPr>
        <p:txBody>
          <a:bodyPr wrap="square" rtlCol="0">
            <a:spAutoFit/>
          </a:bodyPr>
          <a:lstStyle/>
          <a:p>
            <a:r>
              <a:rPr lang="ru-RU" sz="2000" b="1" dirty="0" smtClean="0">
                <a:latin typeface="Arial" pitchFamily="34" charset="0"/>
                <a:cs typeface="Arial" pitchFamily="34" charset="0"/>
              </a:rPr>
              <a:t>Контакты:  </a:t>
            </a:r>
            <a:r>
              <a:rPr lang="ru-RU" sz="2000" dirty="0" smtClean="0">
                <a:latin typeface="Arial" pitchFamily="34" charset="0"/>
                <a:cs typeface="Arial" pitchFamily="34" charset="0"/>
              </a:rPr>
              <a:t>нач. ЦКТ Пивень Андрей Григорьевич</a:t>
            </a:r>
          </a:p>
          <a:p>
            <a:pPr indent="2335213"/>
            <a:r>
              <a:rPr lang="ru-RU" sz="2000" dirty="0" smtClean="0">
                <a:latin typeface="Arial" pitchFamily="34" charset="0"/>
                <a:cs typeface="Arial" pitchFamily="34" charset="0"/>
                <a:sym typeface="Wingdings"/>
              </a:rPr>
              <a:t> (раб.)</a:t>
            </a:r>
            <a:r>
              <a:rPr lang="en-US" sz="2000" dirty="0" smtClean="0">
                <a:latin typeface="Arial" pitchFamily="34" charset="0"/>
                <a:cs typeface="Arial" pitchFamily="34" charset="0"/>
                <a:sym typeface="Wingdings"/>
              </a:rPr>
              <a:t> 600-167</a:t>
            </a:r>
            <a:r>
              <a:rPr lang="ru-RU" sz="2000" dirty="0" smtClean="0">
                <a:latin typeface="Arial" pitchFamily="34" charset="0"/>
                <a:cs typeface="Arial" pitchFamily="34" charset="0"/>
                <a:sym typeface="Wingdings"/>
              </a:rPr>
              <a:t> , (моб.) 099-6199615</a:t>
            </a:r>
          </a:p>
          <a:p>
            <a:pPr indent="2335213"/>
            <a:r>
              <a:rPr lang="ru-RU" sz="2000" dirty="0" smtClean="0">
                <a:latin typeface="Arial" pitchFamily="34" charset="0"/>
                <a:cs typeface="Arial" pitchFamily="34" charset="0"/>
                <a:sym typeface="Wingdings"/>
              </a:rPr>
              <a:t> </a:t>
            </a:r>
            <a:r>
              <a:rPr lang="en-US" sz="2000" dirty="0" smtClean="0">
                <a:latin typeface="Arial" pitchFamily="34" charset="0"/>
                <a:cs typeface="Arial" pitchFamily="34" charset="0"/>
                <a:sym typeface="Wingdings"/>
              </a:rPr>
              <a:t>piven@dl.sumdu.edu.ua</a:t>
            </a:r>
            <a:endParaRPr lang="ru-RU" sz="2000" dirty="0" smtClean="0">
              <a:latin typeface="Arial" pitchFamily="34" charset="0"/>
              <a:cs typeface="Arial" pitchFamily="34" charset="0"/>
              <a:sym typeface="Wingdings"/>
            </a:endParaRPr>
          </a:p>
          <a:p>
            <a:pPr indent="2335213"/>
            <a:r>
              <a:rPr lang="ru-RU" sz="2000" dirty="0">
                <a:latin typeface="Arial" pitchFamily="34" charset="0"/>
                <a:cs typeface="Arial" pitchFamily="34" charset="0"/>
              </a:rPr>
              <a:t>к</a:t>
            </a:r>
            <a:r>
              <a:rPr lang="ru-RU" sz="2000" dirty="0" smtClean="0">
                <a:latin typeface="Arial" pitchFamily="34" charset="0"/>
                <a:cs typeface="Arial" pitchFamily="34" charset="0"/>
              </a:rPr>
              <a:t>аб. Ц-150</a:t>
            </a:r>
          </a:p>
          <a:p>
            <a:pPr indent="1527175"/>
            <a:r>
              <a:rPr lang="ru-RU" sz="2000" dirty="0">
                <a:latin typeface="Arial" pitchFamily="34" charset="0"/>
                <a:cs typeface="Arial" pitchFamily="34" charset="0"/>
              </a:rPr>
              <a:t>з</a:t>
            </a:r>
            <a:r>
              <a:rPr lang="ru-RU" sz="2000" dirty="0" smtClean="0">
                <a:latin typeface="Arial" pitchFamily="34" charset="0"/>
                <a:cs typeface="Arial" pitchFamily="34" charset="0"/>
              </a:rPr>
              <a:t>ав. лаб</a:t>
            </a:r>
            <a:r>
              <a:rPr lang="en-US" sz="2000" dirty="0" smtClean="0">
                <a:latin typeface="Arial" pitchFamily="34" charset="0"/>
                <a:cs typeface="Arial" pitchFamily="34" charset="0"/>
              </a:rPr>
              <a:t>.</a:t>
            </a:r>
            <a:r>
              <a:rPr lang="ru-RU" sz="2000" dirty="0" smtClean="0">
                <a:latin typeface="Arial" pitchFamily="34" charset="0"/>
                <a:cs typeface="Arial" pitchFamily="34" charset="0"/>
              </a:rPr>
              <a:t> Барсук Александр Витальевич</a:t>
            </a:r>
          </a:p>
          <a:p>
            <a:pPr indent="2335213"/>
            <a:r>
              <a:rPr lang="ru-RU" sz="2000" dirty="0" smtClean="0">
                <a:latin typeface="Arial" pitchFamily="34" charset="0"/>
                <a:cs typeface="Arial" pitchFamily="34" charset="0"/>
                <a:sym typeface="Wingdings"/>
              </a:rPr>
              <a:t> (</a:t>
            </a:r>
            <a:r>
              <a:rPr lang="ru-RU" sz="2000" dirty="0">
                <a:latin typeface="Arial" pitchFamily="34" charset="0"/>
                <a:cs typeface="Arial" pitchFamily="34" charset="0"/>
                <a:sym typeface="Wingdings"/>
              </a:rPr>
              <a:t>раб</a:t>
            </a:r>
            <a:r>
              <a:rPr lang="ru-RU" sz="2000" dirty="0" smtClean="0">
                <a:latin typeface="Arial" pitchFamily="34" charset="0"/>
                <a:cs typeface="Arial" pitchFamily="34" charset="0"/>
                <a:sym typeface="Wingdings"/>
              </a:rPr>
              <a:t>.) 687-783, (</a:t>
            </a:r>
            <a:r>
              <a:rPr lang="ru-RU" sz="2000" dirty="0">
                <a:latin typeface="Arial" pitchFamily="34" charset="0"/>
                <a:cs typeface="Arial" pitchFamily="34" charset="0"/>
                <a:sym typeface="Wingdings"/>
              </a:rPr>
              <a:t>моб.) </a:t>
            </a:r>
            <a:r>
              <a:rPr lang="ru-RU" sz="2000" dirty="0" smtClean="0">
                <a:latin typeface="Arial" pitchFamily="34" charset="0"/>
                <a:cs typeface="Arial" pitchFamily="34" charset="0"/>
                <a:sym typeface="Wingdings"/>
              </a:rPr>
              <a:t>050-1517555</a:t>
            </a:r>
          </a:p>
          <a:p>
            <a:pPr indent="2335213"/>
            <a:r>
              <a:rPr lang="ru-RU" sz="2000" dirty="0" smtClean="0">
                <a:latin typeface="Arial" pitchFamily="34" charset="0"/>
                <a:cs typeface="Arial" pitchFamily="34" charset="0"/>
                <a:sym typeface="Wingdings"/>
              </a:rPr>
              <a:t> </a:t>
            </a:r>
            <a:r>
              <a:rPr lang="en-US" sz="2000" dirty="0" smtClean="0">
                <a:latin typeface="Arial" pitchFamily="34" charset="0"/>
                <a:cs typeface="Arial" pitchFamily="34" charset="0"/>
                <a:sym typeface="Wingdings"/>
              </a:rPr>
              <a:t>albarsuk@mail.ru</a:t>
            </a:r>
            <a:endParaRPr lang="ru-RU" sz="2000" dirty="0">
              <a:latin typeface="Arial" pitchFamily="34" charset="0"/>
              <a:cs typeface="Arial" pitchFamily="34" charset="0"/>
              <a:sym typeface="Wingdings"/>
            </a:endParaRPr>
          </a:p>
          <a:p>
            <a:pPr indent="2335213"/>
            <a:r>
              <a:rPr lang="ru-RU" sz="2000" dirty="0" smtClean="0">
                <a:latin typeface="Arial" pitchFamily="34" charset="0"/>
                <a:cs typeface="Arial" pitchFamily="34" charset="0"/>
              </a:rPr>
              <a:t>каб</a:t>
            </a:r>
            <a:r>
              <a:rPr lang="ru-RU" sz="2000" dirty="0">
                <a:latin typeface="Arial" pitchFamily="34" charset="0"/>
                <a:cs typeface="Arial" pitchFamily="34" charset="0"/>
              </a:rPr>
              <a:t>. </a:t>
            </a:r>
            <a:r>
              <a:rPr lang="ru-RU" sz="2000" dirty="0" smtClean="0">
                <a:latin typeface="Arial" pitchFamily="34" charset="0"/>
                <a:cs typeface="Arial" pitchFamily="34" charset="0"/>
              </a:rPr>
              <a:t>Ц-342</a:t>
            </a:r>
            <a:endParaRPr lang="ru-RU" sz="2000" dirty="0">
              <a:latin typeface="Arial" pitchFamily="34" charset="0"/>
              <a:cs typeface="Arial" pitchFamily="34" charset="0"/>
            </a:endParaRPr>
          </a:p>
        </p:txBody>
      </p:sp>
    </p:spTree>
    <p:extLst>
      <p:ext uri="{BB962C8B-B14F-4D97-AF65-F5344CB8AC3E}">
        <p14:creationId xmlns:p14="http://schemas.microsoft.com/office/powerpoint/2010/main" val="1875377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4"/>
            <a:ext cx="7773488" cy="1139552"/>
          </a:xfrm>
        </p:spPr>
        <p:txBody>
          <a:bodyPr>
            <a:normAutofit/>
          </a:bodyPr>
          <a:lstStyle/>
          <a:p>
            <a:pPr algn="ctr"/>
            <a:r>
              <a:rPr lang="ru-RU" sz="3600" dirty="0" smtClean="0">
                <a:solidFill>
                  <a:srgbClr val="FFFF00"/>
                </a:solidFill>
                <a:latin typeface="Arial" pitchFamily="34" charset="0"/>
                <a:cs typeface="Arial" pitchFamily="34" charset="0"/>
              </a:rPr>
              <a:t>ПАРАЛЛЕЛЬНЫЕ ВЫЧИСЛЕНИЯ</a:t>
            </a:r>
            <a:endParaRPr lang="ru-RU" sz="3600"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539552" y="2492896"/>
            <a:ext cx="7848544" cy="3240360"/>
          </a:xfrm>
        </p:spPr>
        <p:txBody>
          <a:bodyPr>
            <a:normAutofit fontScale="85000" lnSpcReduction="10000"/>
          </a:bodyPr>
          <a:lstStyle/>
          <a:p>
            <a:pPr algn="just"/>
            <a:r>
              <a:rPr lang="ru-RU" dirty="0" smtClean="0"/>
              <a:t>	Параллельные </a:t>
            </a:r>
            <a:r>
              <a:rPr lang="ru-RU" dirty="0"/>
              <a:t>вычисления – такой способ организации компьютерных вычислений, при котором программы разрабатываются как набор взаимодействующих вычислительных процессов, работающих  одновременно (параллельно). Параллельные программы могут физически исполняться либо последовательно на единственном процессоре (псевдопараллелизм, «многозадачная» ОС), либо параллельно – выделяя каждому вычислительному процессу один или несколько процессоров (находящихся рядом или распределённых в компьютерную сеть).</a:t>
            </a:r>
          </a:p>
        </p:txBody>
      </p:sp>
    </p:spTree>
    <p:extLst>
      <p:ext uri="{BB962C8B-B14F-4D97-AF65-F5344CB8AC3E}">
        <p14:creationId xmlns:p14="http://schemas.microsoft.com/office/powerpoint/2010/main" val="2510880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4"/>
            <a:ext cx="7848872" cy="792088"/>
          </a:xfrm>
        </p:spPr>
        <p:txBody>
          <a:bodyPr>
            <a:normAutofit/>
          </a:bodyPr>
          <a:lstStyle/>
          <a:p>
            <a:pPr algn="l"/>
            <a:r>
              <a:rPr lang="ru-RU" sz="3200" dirty="0">
                <a:solidFill>
                  <a:srgbClr val="FFFF00"/>
                </a:solidFill>
                <a:effectLst/>
                <a:latin typeface="Arial" pitchFamily="34" charset="0"/>
                <a:cs typeface="Arial" pitchFamily="34" charset="0"/>
              </a:rPr>
              <a:t>В</a:t>
            </a:r>
            <a:r>
              <a:rPr lang="ru-RU" sz="3200" dirty="0" smtClean="0">
                <a:solidFill>
                  <a:srgbClr val="FFFF00"/>
                </a:solidFill>
                <a:effectLst/>
                <a:latin typeface="Arial" pitchFamily="34" charset="0"/>
                <a:cs typeface="Arial" pitchFamily="34" charset="0"/>
              </a:rPr>
              <a:t>арианты достижения параллелизма</a:t>
            </a:r>
            <a:r>
              <a:rPr lang="ru-RU" sz="3200" dirty="0">
                <a:solidFill>
                  <a:srgbClr val="FFFF00"/>
                </a:solidFill>
                <a:effectLst/>
                <a:latin typeface="Arial" pitchFamily="34" charset="0"/>
                <a:cs typeface="Arial" pitchFamily="34" charset="0"/>
              </a:rPr>
              <a:t>:</a:t>
            </a:r>
            <a:endParaRPr lang="ru-RU" sz="3200"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539552" y="2060848"/>
            <a:ext cx="7854696" cy="3456384"/>
          </a:xfrm>
        </p:spPr>
        <p:txBody>
          <a:bodyPr>
            <a:normAutofit fontScale="85000" lnSpcReduction="20000"/>
          </a:bodyPr>
          <a:lstStyle/>
          <a:p>
            <a:pPr marL="514350" lvl="0" indent="-514350" algn="just">
              <a:buClr>
                <a:srgbClr val="FFFF00"/>
              </a:buClr>
              <a:buFont typeface="+mj-lt"/>
              <a:buAutoNum type="arabicPeriod"/>
            </a:pPr>
            <a:r>
              <a:rPr lang="ru-RU" dirty="0">
                <a:solidFill>
                  <a:srgbClr val="FFC000"/>
                </a:solidFill>
              </a:rPr>
              <a:t>SMP</a:t>
            </a:r>
            <a:r>
              <a:rPr lang="ru-RU" dirty="0"/>
              <a:t> (</a:t>
            </a:r>
            <a:r>
              <a:rPr lang="en-US" dirty="0"/>
              <a:t>Symmetric Multiprocessing</a:t>
            </a:r>
            <a:r>
              <a:rPr lang="ru-RU" dirty="0"/>
              <a:t> – симметричное мультипроцессирование), </a:t>
            </a:r>
            <a:r>
              <a:rPr lang="en-US" dirty="0">
                <a:solidFill>
                  <a:srgbClr val="FFC000"/>
                </a:solidFill>
              </a:rPr>
              <a:t>NUMA</a:t>
            </a:r>
            <a:r>
              <a:rPr lang="en-US" dirty="0"/>
              <a:t> </a:t>
            </a:r>
            <a:r>
              <a:rPr lang="ru-RU" dirty="0"/>
              <a:t>(Non-Uniform Memory Architecture – «Архитектура с неравномерной памятью») – когда два или более процессора в многопроцессорной системе работают с общей памятью.</a:t>
            </a:r>
          </a:p>
          <a:p>
            <a:pPr marL="514350" lvl="0" indent="-514350" algn="just">
              <a:buClr>
                <a:srgbClr val="FFFF00"/>
              </a:buClr>
              <a:buFont typeface="+mj-lt"/>
              <a:buAutoNum type="arabicPeriod"/>
            </a:pPr>
            <a:r>
              <a:rPr lang="ru-RU" dirty="0">
                <a:solidFill>
                  <a:srgbClr val="FFC000"/>
                </a:solidFill>
              </a:rPr>
              <a:t>ASMP</a:t>
            </a:r>
            <a:r>
              <a:rPr lang="ru-RU" dirty="0"/>
              <a:t> (асимметричное мультипроцессирование) – пример, высокопроизводительные 3D чипсеты в современных видеокартах могут рассматриваться как форма асимметричной мультипроцессорности.</a:t>
            </a:r>
          </a:p>
          <a:p>
            <a:pPr marL="514350" lvl="0" indent="-514350" algn="just">
              <a:buClr>
                <a:srgbClr val="FFFF00"/>
              </a:buClr>
              <a:buFont typeface="+mj-lt"/>
              <a:buAutoNum type="arabicPeriod"/>
            </a:pPr>
            <a:r>
              <a:rPr lang="ru-RU" dirty="0">
                <a:solidFill>
                  <a:srgbClr val="FFC000"/>
                </a:solidFill>
              </a:rPr>
              <a:t>Beowulf (Beowolf) – кластер</a:t>
            </a:r>
            <a:r>
              <a:rPr lang="ru-RU" dirty="0"/>
              <a:t>, который состоит из широко распространённого аппаратного обеспечения, работающий под управлением операционной системы.</a:t>
            </a:r>
          </a:p>
          <a:p>
            <a:pPr marL="514350" indent="-514350" algn="just">
              <a:buClr>
                <a:srgbClr val="FFFF00"/>
              </a:buClr>
              <a:buFont typeface="+mj-lt"/>
              <a:buAutoNum type="arabicPeriod"/>
            </a:pPr>
            <a:endParaRPr lang="ru-RU" dirty="0"/>
          </a:p>
        </p:txBody>
      </p:sp>
    </p:spTree>
    <p:extLst>
      <p:ext uri="{BB962C8B-B14F-4D97-AF65-F5344CB8AC3E}">
        <p14:creationId xmlns:p14="http://schemas.microsoft.com/office/powerpoint/2010/main" val="3102934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908720"/>
            <a:ext cx="7773488" cy="779512"/>
          </a:xfrm>
        </p:spPr>
        <p:txBody>
          <a:bodyPr>
            <a:normAutofit/>
          </a:bodyPr>
          <a:lstStyle/>
          <a:p>
            <a:pPr algn="ctr"/>
            <a:r>
              <a:rPr lang="ru-RU" sz="3400" dirty="0" smtClean="0">
                <a:solidFill>
                  <a:srgbClr val="FFFF00"/>
                </a:solidFill>
                <a:latin typeface="Arial" pitchFamily="34" charset="0"/>
                <a:cs typeface="Arial" pitchFamily="34" charset="0"/>
              </a:rPr>
              <a:t>РАСПРЕДЕЛЕННЫЕ ВЫЧИСЛЕНИЯ</a:t>
            </a:r>
            <a:endParaRPr lang="ru-RU" sz="3400"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611560" y="2204864"/>
            <a:ext cx="7776864" cy="3312368"/>
          </a:xfrm>
        </p:spPr>
        <p:txBody>
          <a:bodyPr>
            <a:normAutofit fontScale="92500" lnSpcReduction="10000"/>
          </a:bodyPr>
          <a:lstStyle/>
          <a:p>
            <a:pPr algn="just"/>
            <a:r>
              <a:rPr lang="ru-RU" dirty="0" smtClean="0"/>
              <a:t>	</a:t>
            </a:r>
            <a:r>
              <a:rPr lang="ru-RU" sz="2400" dirty="0" smtClean="0"/>
              <a:t>Распределённые </a:t>
            </a:r>
            <a:r>
              <a:rPr lang="ru-RU" sz="2400" dirty="0"/>
              <a:t>вычисления – способ решения трудоёмких вычислительных задач с использованием нескольких компьютеров, чаще всего объединённых в параллельную вычислительную систему (или сеть). Особенностью распределенных многопроцессорных вычислительных систем, в отличие от локальных суперкомпьютеров, является возможность неограниченного наращивания производительности за счет масштабирования, т. е. можно постоянно добавлять в систему новые вычислительные узлы. </a:t>
            </a:r>
          </a:p>
        </p:txBody>
      </p:sp>
    </p:spTree>
    <p:extLst>
      <p:ext uri="{BB962C8B-B14F-4D97-AF65-F5344CB8AC3E}">
        <p14:creationId xmlns:p14="http://schemas.microsoft.com/office/powerpoint/2010/main" val="2618778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404664"/>
            <a:ext cx="7783016" cy="1049288"/>
          </a:xfrm>
        </p:spPr>
        <p:txBody>
          <a:bodyPr>
            <a:normAutofit/>
          </a:bodyPr>
          <a:lstStyle/>
          <a:p>
            <a:pPr algn="ctr"/>
            <a:r>
              <a:rPr lang="ru-RU" dirty="0" smtClean="0">
                <a:solidFill>
                  <a:srgbClr val="FFC000"/>
                </a:solidFill>
              </a:rPr>
              <a:t>Кластер</a:t>
            </a:r>
            <a:endParaRPr lang="ru-RU" dirty="0">
              <a:solidFill>
                <a:srgbClr val="FFC000"/>
              </a:solidFill>
            </a:endParaRPr>
          </a:p>
        </p:txBody>
      </p:sp>
      <p:sp>
        <p:nvSpPr>
          <p:cNvPr id="4" name="TextBox 3"/>
          <p:cNvSpPr txBox="1"/>
          <p:nvPr/>
        </p:nvSpPr>
        <p:spPr>
          <a:xfrm>
            <a:off x="5652120" y="1916832"/>
            <a:ext cx="3168352" cy="2585323"/>
          </a:xfrm>
          <a:prstGeom prst="rect">
            <a:avLst/>
          </a:prstGeom>
          <a:noFill/>
        </p:spPr>
        <p:txBody>
          <a:bodyPr wrap="square" rtlCol="0">
            <a:spAutoFit/>
          </a:bodyPr>
          <a:lstStyle/>
          <a:p>
            <a:r>
              <a:rPr lang="ru-RU" dirty="0" smtClean="0"/>
              <a:t>Кластер </a:t>
            </a:r>
            <a:r>
              <a:rPr lang="ru-RU" dirty="0"/>
              <a:t>– это группа компьютеров, объединённых высокоскоростными каналами связи и представляющая с точки зрения пользователя единый аппаратный ресурс.</a:t>
            </a:r>
          </a:p>
          <a:p>
            <a:endParaRPr lang="ru-RU" dirty="0"/>
          </a:p>
        </p:txBody>
      </p:sp>
      <p:pic>
        <p:nvPicPr>
          <p:cNvPr id="103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325" y="1700808"/>
            <a:ext cx="5079932"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34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052736"/>
            <a:ext cx="7845496" cy="707504"/>
          </a:xfrm>
        </p:spPr>
        <p:txBody>
          <a:bodyPr>
            <a:normAutofit/>
          </a:bodyPr>
          <a:lstStyle/>
          <a:p>
            <a:pPr algn="l"/>
            <a:r>
              <a:rPr lang="ru-RU" sz="3600" dirty="0" smtClean="0">
                <a:solidFill>
                  <a:srgbClr val="FFFF00"/>
                </a:solidFill>
                <a:effectLst/>
                <a:latin typeface="Arial" pitchFamily="34" charset="0"/>
                <a:cs typeface="Arial" pitchFamily="34" charset="0"/>
              </a:rPr>
              <a:t>	Виды </a:t>
            </a:r>
            <a:r>
              <a:rPr lang="ru-RU" sz="3600" dirty="0">
                <a:solidFill>
                  <a:srgbClr val="FFFF00"/>
                </a:solidFill>
                <a:effectLst/>
                <a:latin typeface="Arial" pitchFamily="34" charset="0"/>
                <a:cs typeface="Arial" pitchFamily="34" charset="0"/>
              </a:rPr>
              <a:t>кластеров:</a:t>
            </a:r>
            <a:endParaRPr lang="ru-RU" sz="3600"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611560" y="2420888"/>
            <a:ext cx="7848872" cy="2520280"/>
          </a:xfrm>
        </p:spPr>
        <p:txBody>
          <a:bodyPr>
            <a:normAutofit fontScale="92500"/>
          </a:bodyPr>
          <a:lstStyle/>
          <a:p>
            <a:pPr marL="514350" lvl="0" indent="-514350" algn="just">
              <a:buClr>
                <a:srgbClr val="FFFF00"/>
              </a:buClr>
              <a:buFont typeface="+mj-lt"/>
              <a:buAutoNum type="arabicPeriod"/>
            </a:pPr>
            <a:r>
              <a:rPr lang="ru-RU" dirty="0"/>
              <a:t>Отказоустойчивые кластеры (High-availability clusters или HA, кластеры высокой доступности).</a:t>
            </a:r>
          </a:p>
          <a:p>
            <a:pPr marL="514350" lvl="0" indent="-514350" algn="just">
              <a:buClr>
                <a:srgbClr val="FFFF00"/>
              </a:buClr>
              <a:buFont typeface="+mj-lt"/>
              <a:buAutoNum type="arabicPeriod"/>
            </a:pPr>
            <a:r>
              <a:rPr lang="ru-RU" dirty="0"/>
              <a:t>Кластеры с балансировкой нагрузки (</a:t>
            </a:r>
            <a:r>
              <a:rPr lang="ru-RU" dirty="0" smtClean="0"/>
              <a:t>Load</a:t>
            </a:r>
            <a:r>
              <a:rPr lang="ru-RU" dirty="0"/>
              <a:t> </a:t>
            </a:r>
            <a:r>
              <a:rPr lang="ru-RU" dirty="0" smtClean="0"/>
              <a:t>balancing </a:t>
            </a:r>
            <a:r>
              <a:rPr lang="ru-RU" dirty="0"/>
              <a:t>clusters).</a:t>
            </a:r>
          </a:p>
          <a:p>
            <a:pPr marL="514350" lvl="0" indent="-514350" algn="just">
              <a:buClr>
                <a:srgbClr val="FFFF00"/>
              </a:buClr>
              <a:buFont typeface="+mj-lt"/>
              <a:buAutoNum type="arabicPeriod"/>
            </a:pPr>
            <a:r>
              <a:rPr lang="en-US" dirty="0"/>
              <a:t>G</a:t>
            </a:r>
            <a:r>
              <a:rPr lang="ru-RU" dirty="0"/>
              <a:t>rid-системы.</a:t>
            </a:r>
          </a:p>
          <a:p>
            <a:pPr marL="514350" lvl="0" indent="-514350" algn="just">
              <a:buClr>
                <a:srgbClr val="FFFF00"/>
              </a:buClr>
              <a:buFont typeface="+mj-lt"/>
              <a:buAutoNum type="arabicPeriod"/>
            </a:pPr>
            <a:r>
              <a:rPr lang="ru-RU" dirty="0"/>
              <a:t>Вычислительные кластеры (Computing clusters).</a:t>
            </a:r>
          </a:p>
          <a:p>
            <a:pPr marL="514350" indent="-514350" algn="just">
              <a:buFont typeface="+mj-lt"/>
              <a:buAutoNum type="arabicPeriod"/>
            </a:pPr>
            <a:endParaRPr lang="ru-RU" dirty="0"/>
          </a:p>
        </p:txBody>
      </p:sp>
    </p:spTree>
    <p:extLst>
      <p:ext uri="{BB962C8B-B14F-4D97-AF65-F5344CB8AC3E}">
        <p14:creationId xmlns:p14="http://schemas.microsoft.com/office/powerpoint/2010/main" val="1381746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332656"/>
            <a:ext cx="7851648" cy="892696"/>
          </a:xfrm>
        </p:spPr>
        <p:txBody>
          <a:bodyPr>
            <a:normAutofit/>
          </a:bodyPr>
          <a:lstStyle/>
          <a:p>
            <a:pPr algn="ctr"/>
            <a:r>
              <a:rPr lang="ru-RU" sz="3600" dirty="0" smtClean="0">
                <a:solidFill>
                  <a:srgbClr val="FFFF00"/>
                </a:solidFill>
                <a:latin typeface="Arial" pitchFamily="34" charset="0"/>
                <a:cs typeface="Arial" pitchFamily="34" charset="0"/>
              </a:rPr>
              <a:t>Вычислительные кластеры</a:t>
            </a:r>
            <a:endParaRPr lang="ru-RU" sz="3600"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467544" y="1556792"/>
            <a:ext cx="8136904" cy="4968552"/>
          </a:xfrm>
        </p:spPr>
        <p:txBody>
          <a:bodyPr>
            <a:normAutofit fontScale="77500" lnSpcReduction="20000"/>
          </a:bodyPr>
          <a:lstStyle/>
          <a:p>
            <a:pPr algn="just"/>
            <a:r>
              <a:rPr lang="ru-RU" dirty="0" smtClean="0"/>
              <a:t>	</a:t>
            </a:r>
            <a:r>
              <a:rPr lang="ru-RU" sz="2900" dirty="0" smtClean="0"/>
              <a:t>Вычислительные </a:t>
            </a:r>
            <a:r>
              <a:rPr lang="ru-RU" sz="2900" dirty="0"/>
              <a:t>кластеры </a:t>
            </a:r>
            <a:r>
              <a:rPr lang="ru-RU" sz="2900" dirty="0" smtClean="0"/>
              <a:t>используются </a:t>
            </a:r>
            <a:r>
              <a:rPr lang="ru-RU" sz="2900" dirty="0"/>
              <a:t>в научных исследованиях. Для этого типа кластеров существенными показателями являются высокая производительность процессора в операциях над числами с плавающей точкой (flops) и низкая латентность объединяющей сети, и менее существенными – скорость операций ввода-вывода. </a:t>
            </a:r>
            <a:r>
              <a:rPr lang="ru-RU" sz="2900" dirty="0" smtClean="0"/>
              <a:t>Одна </a:t>
            </a:r>
            <a:r>
              <a:rPr lang="ru-RU" sz="2900" dirty="0"/>
              <a:t>из типичных конфигураций – набор компьютеров, собранных из общедоступных компонентов, с установленной на них операционной системой Linux или </a:t>
            </a:r>
            <a:r>
              <a:rPr lang="en-US" sz="2900" dirty="0"/>
              <a:t>Windows HPC Server</a:t>
            </a:r>
            <a:r>
              <a:rPr lang="ru-RU" sz="2900" dirty="0"/>
              <a:t>, и связанных сетью Ethernet, InfiniBand или другими относительно недорогими сетями. Такую систему принято называть кластером Beowulf. Специально выделяют высокопроизводительные кластеры </a:t>
            </a:r>
            <a:r>
              <a:rPr lang="ru-RU" sz="2900" dirty="0" smtClean="0"/>
              <a:t>(обозначаются </a:t>
            </a:r>
            <a:r>
              <a:rPr lang="ru-RU" sz="2900" dirty="0"/>
              <a:t>англ. аббревиатурой HPC Cluster — High-performance computing cluster). </a:t>
            </a:r>
            <a:r>
              <a:rPr lang="en-US" sz="2900" dirty="0"/>
              <a:t>C</a:t>
            </a:r>
            <a:r>
              <a:rPr lang="ru-RU" sz="2900" dirty="0"/>
              <a:t>амы</a:t>
            </a:r>
            <a:r>
              <a:rPr lang="uk-UA" sz="2900" dirty="0"/>
              <a:t>е</a:t>
            </a:r>
            <a:r>
              <a:rPr lang="ru-RU" sz="2900" dirty="0"/>
              <a:t> мощны</a:t>
            </a:r>
            <a:r>
              <a:rPr lang="uk-UA" sz="2900" dirty="0"/>
              <a:t>е</a:t>
            </a:r>
            <a:r>
              <a:rPr lang="ru-RU" sz="2900" dirty="0"/>
              <a:t> высокопроизводительны</a:t>
            </a:r>
            <a:r>
              <a:rPr lang="uk-UA" sz="2900" dirty="0"/>
              <a:t>е</a:t>
            </a:r>
            <a:r>
              <a:rPr lang="ru-RU" sz="2900" dirty="0"/>
              <a:t> компьютеры входят</a:t>
            </a:r>
            <a:r>
              <a:rPr lang="uk-UA" sz="2900" dirty="0"/>
              <a:t> в</a:t>
            </a:r>
            <a:r>
              <a:rPr lang="ru-RU" sz="2900" dirty="0"/>
              <a:t> мировой рейтинг </a:t>
            </a:r>
            <a:r>
              <a:rPr lang="ru-RU" sz="2900" dirty="0" smtClean="0"/>
              <a:t>TOP-500 </a:t>
            </a:r>
            <a:r>
              <a:rPr lang="ru-RU" sz="2900" dirty="0"/>
              <a:t>(www.top500.org). В России ведется рейтинг </a:t>
            </a:r>
            <a:r>
              <a:rPr lang="en-US" sz="2900" dirty="0"/>
              <a:t>TOP</a:t>
            </a:r>
            <a:r>
              <a:rPr lang="ru-RU" sz="2900" dirty="0"/>
              <a:t>-50 самых мощных </a:t>
            </a:r>
            <a:r>
              <a:rPr lang="ru-RU" sz="2900" dirty="0" smtClean="0"/>
              <a:t>компьютеров </a:t>
            </a:r>
            <a:r>
              <a:rPr lang="ru-RU" sz="2900" dirty="0"/>
              <a:t>СНГ (www.supercomputers.ru).</a:t>
            </a:r>
          </a:p>
        </p:txBody>
      </p:sp>
    </p:spTree>
    <p:extLst>
      <p:ext uri="{BB962C8B-B14F-4D97-AF65-F5344CB8AC3E}">
        <p14:creationId xmlns:p14="http://schemas.microsoft.com/office/powerpoint/2010/main" val="3114906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7845496" cy="635496"/>
          </a:xfrm>
        </p:spPr>
        <p:txBody>
          <a:bodyPr>
            <a:normAutofit/>
          </a:bodyPr>
          <a:lstStyle/>
          <a:p>
            <a:pPr algn="ctr"/>
            <a:r>
              <a:rPr lang="ru-RU" sz="4000" dirty="0">
                <a:solidFill>
                  <a:srgbClr val="FFFF00"/>
                </a:solidFill>
                <a:effectLst/>
                <a:latin typeface="Arial" pitchFamily="34" charset="0"/>
                <a:cs typeface="Arial" pitchFamily="34" charset="0"/>
              </a:rPr>
              <a:t>Развитие кластеров в СумГУ</a:t>
            </a:r>
            <a:endParaRPr lang="ru-RU" sz="4000"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611560" y="2492896"/>
            <a:ext cx="7776536" cy="4248472"/>
          </a:xfrm>
        </p:spPr>
        <p:txBody>
          <a:bodyPr>
            <a:normAutofit fontScale="62500" lnSpcReduction="20000"/>
          </a:bodyPr>
          <a:lstStyle/>
          <a:p>
            <a:pPr indent="449263" algn="just"/>
            <a:r>
              <a:rPr lang="ru-RU" sz="2900" dirty="0" smtClean="0">
                <a:latin typeface="Arial" pitchFamily="34" charset="0"/>
                <a:cs typeface="Arial" pitchFamily="34" charset="0"/>
              </a:rPr>
              <a:t>В </a:t>
            </a:r>
            <a:r>
              <a:rPr lang="ru-RU" sz="2900" i="1" dirty="0">
                <a:solidFill>
                  <a:srgbClr val="FFC000"/>
                </a:solidFill>
                <a:latin typeface="Arial" pitchFamily="34" charset="0"/>
                <a:cs typeface="Arial" pitchFamily="34" charset="0"/>
              </a:rPr>
              <a:t>сентябре 2011 года </a:t>
            </a:r>
            <a:r>
              <a:rPr lang="ru-RU" sz="2900" dirty="0">
                <a:latin typeface="Arial" pitchFamily="34" charset="0"/>
                <a:cs typeface="Arial" pitchFamily="34" charset="0"/>
              </a:rPr>
              <a:t>был введен в эксплуатацию новый вычислительный кластер на базе компьютерного класса Ц-342, состоящий из </a:t>
            </a:r>
            <a:r>
              <a:rPr lang="ru-RU" sz="2900" dirty="0">
                <a:solidFill>
                  <a:srgbClr val="FFC000"/>
                </a:solidFill>
                <a:latin typeface="Arial" pitchFamily="34" charset="0"/>
                <a:cs typeface="Arial" pitchFamily="34" charset="0"/>
              </a:rPr>
              <a:t>12 вычислительных узлов и одного выделенного сервера.</a:t>
            </a:r>
            <a:r>
              <a:rPr lang="ru-RU" sz="2900" dirty="0">
                <a:latin typeface="Arial" pitchFamily="34" charset="0"/>
                <a:cs typeface="Arial" pitchFamily="34" charset="0"/>
              </a:rPr>
              <a:t> </a:t>
            </a:r>
            <a:endParaRPr lang="ru-RU" sz="2900" dirty="0" smtClean="0">
              <a:latin typeface="Arial" pitchFamily="34" charset="0"/>
              <a:cs typeface="Arial" pitchFamily="34" charset="0"/>
            </a:endParaRPr>
          </a:p>
          <a:p>
            <a:pPr indent="449263" algn="just"/>
            <a:r>
              <a:rPr lang="ru-RU" sz="2900" i="1" dirty="0" smtClean="0">
                <a:solidFill>
                  <a:srgbClr val="FFC000"/>
                </a:solidFill>
                <a:latin typeface="Arial" pitchFamily="34" charset="0"/>
                <a:cs typeface="Arial" pitchFamily="34" charset="0"/>
              </a:rPr>
              <a:t>Технические </a:t>
            </a:r>
            <a:r>
              <a:rPr lang="ru-RU" sz="2900" i="1" dirty="0">
                <a:solidFill>
                  <a:srgbClr val="FFC000"/>
                </a:solidFill>
                <a:latin typeface="Arial" pitchFamily="34" charset="0"/>
                <a:cs typeface="Arial" pitchFamily="34" charset="0"/>
              </a:rPr>
              <a:t>характеристики кластера:</a:t>
            </a:r>
          </a:p>
          <a:p>
            <a:pPr marL="457200" lvl="0" indent="-457200" algn="just">
              <a:buClr>
                <a:srgbClr val="FFC000"/>
              </a:buClr>
              <a:buFont typeface="Arial" pitchFamily="34" charset="0"/>
              <a:buChar char="•"/>
            </a:pPr>
            <a:r>
              <a:rPr lang="ru-RU" sz="2900" dirty="0">
                <a:latin typeface="Arial" pitchFamily="34" charset="0"/>
                <a:cs typeface="Arial" pitchFamily="34" charset="0"/>
              </a:rPr>
              <a:t>12 четырехядерных процессоров семейства </a:t>
            </a:r>
            <a:r>
              <a:rPr lang="en-US" sz="2900" dirty="0">
                <a:latin typeface="Arial" pitchFamily="34" charset="0"/>
                <a:cs typeface="Arial" pitchFamily="34" charset="0"/>
              </a:rPr>
              <a:t>Core</a:t>
            </a:r>
            <a:r>
              <a:rPr lang="ru-RU" sz="2900" dirty="0">
                <a:latin typeface="Arial" pitchFamily="34" charset="0"/>
                <a:cs typeface="Arial" pitchFamily="34" charset="0"/>
              </a:rPr>
              <a:t> 2 </a:t>
            </a:r>
            <a:r>
              <a:rPr lang="en-US" sz="2900" dirty="0">
                <a:latin typeface="Arial" pitchFamily="34" charset="0"/>
                <a:cs typeface="Arial" pitchFamily="34" charset="0"/>
              </a:rPr>
              <a:t>Quad </a:t>
            </a:r>
            <a:r>
              <a:rPr lang="ru-RU" sz="2900" dirty="0">
                <a:latin typeface="Arial" pitchFamily="34" charset="0"/>
                <a:cs typeface="Arial" pitchFamily="34" charset="0"/>
              </a:rPr>
              <a:t>с частотою 2,66 Ghz </a:t>
            </a:r>
            <a:r>
              <a:rPr lang="ru-RU" sz="2900" dirty="0" smtClean="0">
                <a:latin typeface="Arial" pitchFamily="34" charset="0"/>
                <a:cs typeface="Arial" pitchFamily="34" charset="0"/>
              </a:rPr>
              <a:t>каждый + выделенный </a:t>
            </a:r>
            <a:r>
              <a:rPr lang="ru-RU" sz="2900" dirty="0">
                <a:latin typeface="Arial" pitchFamily="34" charset="0"/>
                <a:cs typeface="Arial" pitchFamily="34" charset="0"/>
              </a:rPr>
              <a:t>сервер с процессором </a:t>
            </a:r>
            <a:r>
              <a:rPr lang="en-US" sz="2900" dirty="0" smtClean="0">
                <a:latin typeface="Arial" pitchFamily="34" charset="0"/>
                <a:cs typeface="Arial" pitchFamily="34" charset="0"/>
              </a:rPr>
              <a:t>C</a:t>
            </a:r>
            <a:r>
              <a:rPr lang="ru-RU" sz="2900" dirty="0" smtClean="0">
                <a:latin typeface="Arial" pitchFamily="34" charset="0"/>
                <a:cs typeface="Arial" pitchFamily="34" charset="0"/>
              </a:rPr>
              <a:t>2</a:t>
            </a:r>
            <a:r>
              <a:rPr lang="en-US" sz="2900" dirty="0" smtClean="0">
                <a:latin typeface="Arial" pitchFamily="34" charset="0"/>
                <a:cs typeface="Arial" pitchFamily="34" charset="0"/>
              </a:rPr>
              <a:t>Q </a:t>
            </a:r>
            <a:r>
              <a:rPr lang="ru-RU" sz="2900" dirty="0">
                <a:latin typeface="Arial" pitchFamily="34" charset="0"/>
                <a:cs typeface="Arial" pitchFamily="34" charset="0"/>
              </a:rPr>
              <a:t>2,33 </a:t>
            </a:r>
            <a:r>
              <a:rPr lang="en-US" sz="2900" dirty="0">
                <a:latin typeface="Arial" pitchFamily="34" charset="0"/>
                <a:cs typeface="Arial" pitchFamily="34" charset="0"/>
              </a:rPr>
              <a:t>Ghz</a:t>
            </a:r>
            <a:r>
              <a:rPr lang="ru-RU" sz="2900" dirty="0">
                <a:latin typeface="Arial" pitchFamily="34" charset="0"/>
                <a:cs typeface="Arial" pitchFamily="34" charset="0"/>
              </a:rPr>
              <a:t>;</a:t>
            </a:r>
          </a:p>
          <a:p>
            <a:pPr marL="457200" lvl="0" indent="-457200" algn="just">
              <a:buClr>
                <a:srgbClr val="FFC000"/>
              </a:buClr>
              <a:buFont typeface="Arial" pitchFamily="34" charset="0"/>
              <a:buChar char="•"/>
            </a:pPr>
            <a:r>
              <a:rPr lang="ru-RU" sz="2900" dirty="0">
                <a:latin typeface="Arial" pitchFamily="34" charset="0"/>
                <a:cs typeface="Arial" pitchFamily="34" charset="0"/>
              </a:rPr>
              <a:t>4 гигабайта оперативной памяти на каждом узле, включая сервер;</a:t>
            </a:r>
          </a:p>
          <a:p>
            <a:pPr marL="457200" lvl="0" indent="-457200" algn="just">
              <a:buClr>
                <a:srgbClr val="FFC000"/>
              </a:buClr>
              <a:buFont typeface="Arial" pitchFamily="34" charset="0"/>
              <a:buChar char="•"/>
            </a:pPr>
            <a:r>
              <a:rPr lang="ru-RU" sz="2900" dirty="0">
                <a:latin typeface="Arial" pitchFamily="34" charset="0"/>
                <a:cs typeface="Arial" pitchFamily="34" charset="0"/>
              </a:rPr>
              <a:t>технология передачи данных – </a:t>
            </a:r>
            <a:r>
              <a:rPr lang="en-US" sz="2900" dirty="0" smtClean="0">
                <a:latin typeface="Arial" pitchFamily="34" charset="0"/>
                <a:cs typeface="Arial" pitchFamily="34" charset="0"/>
              </a:rPr>
              <a:t>Gigabit</a:t>
            </a:r>
            <a:r>
              <a:rPr lang="ru-RU" sz="2900" dirty="0" smtClean="0">
                <a:latin typeface="Arial" pitchFamily="34" charset="0"/>
                <a:cs typeface="Arial" pitchFamily="34" charset="0"/>
              </a:rPr>
              <a:t> </a:t>
            </a:r>
            <a:r>
              <a:rPr lang="en-US" sz="2900" dirty="0">
                <a:latin typeface="Arial" pitchFamily="34" charset="0"/>
                <a:cs typeface="Arial" pitchFamily="34" charset="0"/>
              </a:rPr>
              <a:t>Ethernet</a:t>
            </a:r>
            <a:r>
              <a:rPr lang="ru-RU" sz="2900" dirty="0">
                <a:latin typeface="Arial" pitchFamily="34" charset="0"/>
                <a:cs typeface="Arial" pitchFamily="34" charset="0"/>
              </a:rPr>
              <a:t>;</a:t>
            </a:r>
          </a:p>
          <a:p>
            <a:pPr marL="457200" lvl="0" indent="-457200" algn="just">
              <a:buClr>
                <a:srgbClr val="FFC000"/>
              </a:buClr>
              <a:buFont typeface="Arial" pitchFamily="34" charset="0"/>
              <a:buChar char="•"/>
            </a:pPr>
            <a:r>
              <a:rPr lang="ru-RU" sz="2900" dirty="0">
                <a:latin typeface="Arial" pitchFamily="34" charset="0"/>
                <a:cs typeface="Arial" pitchFamily="34" charset="0"/>
              </a:rPr>
              <a:t>64-разрядная </a:t>
            </a:r>
            <a:r>
              <a:rPr lang="ru-RU" sz="2900" dirty="0" smtClean="0">
                <a:latin typeface="Arial" pitchFamily="34" charset="0"/>
                <a:cs typeface="Arial" pitchFamily="34" charset="0"/>
              </a:rPr>
              <a:t>ОС </a:t>
            </a:r>
            <a:r>
              <a:rPr lang="en-US" sz="2900" dirty="0" smtClean="0">
                <a:latin typeface="Arial" pitchFamily="34" charset="0"/>
                <a:cs typeface="Arial" pitchFamily="34" charset="0"/>
              </a:rPr>
              <a:t>Microsoft </a:t>
            </a:r>
            <a:r>
              <a:rPr lang="en-US" sz="2900" dirty="0">
                <a:latin typeface="Arial" pitchFamily="34" charset="0"/>
                <a:cs typeface="Arial" pitchFamily="34" charset="0"/>
              </a:rPr>
              <a:t>Windows HPC Server</a:t>
            </a:r>
            <a:r>
              <a:rPr lang="ru-RU" sz="2900" dirty="0">
                <a:latin typeface="Arial" pitchFamily="34" charset="0"/>
                <a:cs typeface="Arial" pitchFamily="34" charset="0"/>
              </a:rPr>
              <a:t> 2008 </a:t>
            </a:r>
            <a:r>
              <a:rPr lang="en-US" sz="2900" dirty="0">
                <a:latin typeface="Arial" pitchFamily="34" charset="0"/>
                <a:cs typeface="Arial" pitchFamily="34" charset="0"/>
              </a:rPr>
              <a:t>R</a:t>
            </a:r>
            <a:r>
              <a:rPr lang="ru-RU" sz="2900" dirty="0">
                <a:latin typeface="Arial" pitchFamily="34" charset="0"/>
                <a:cs typeface="Arial" pitchFamily="34" charset="0"/>
              </a:rPr>
              <a:t>2 </a:t>
            </a:r>
            <a:r>
              <a:rPr lang="en-US" sz="2900" dirty="0">
                <a:latin typeface="Arial" pitchFamily="34" charset="0"/>
                <a:cs typeface="Arial" pitchFamily="34" charset="0"/>
              </a:rPr>
              <a:t>SP</a:t>
            </a:r>
            <a:r>
              <a:rPr lang="ru-RU" sz="2900" dirty="0">
                <a:latin typeface="Arial" pitchFamily="34" charset="0"/>
                <a:cs typeface="Arial" pitchFamily="34" charset="0"/>
              </a:rPr>
              <a:t>1;</a:t>
            </a:r>
          </a:p>
          <a:p>
            <a:pPr marL="457200" lvl="0" indent="-457200" algn="just">
              <a:buClr>
                <a:srgbClr val="FFC000"/>
              </a:buClr>
              <a:buFont typeface="Arial" pitchFamily="34" charset="0"/>
              <a:buChar char="•"/>
            </a:pPr>
            <a:r>
              <a:rPr lang="ru-RU" sz="2900" dirty="0">
                <a:latin typeface="Arial" pitchFamily="34" charset="0"/>
                <a:cs typeface="Arial" pitchFamily="34" charset="0"/>
              </a:rPr>
              <a:t>150 гигабайт свободного места на каждом из 12 узлов для работы с кластером (не считая место, выделенное для работы самой ОС), 300 гигабайт на сервере.</a:t>
            </a:r>
          </a:p>
          <a:p>
            <a:pPr marL="457200" lvl="0" indent="-457200" algn="just">
              <a:buClr>
                <a:srgbClr val="FFC000"/>
              </a:buClr>
              <a:buFont typeface="Arial" pitchFamily="34" charset="0"/>
              <a:buChar char="•"/>
            </a:pPr>
            <a:r>
              <a:rPr lang="ru-RU" sz="2900" dirty="0">
                <a:latin typeface="Arial" pitchFamily="34" charset="0"/>
                <a:cs typeface="Arial" pitchFamily="34" charset="0"/>
              </a:rPr>
              <a:t>скорость обмена данными с пользователем, работающим через сеть Интернет – порядка 80 мегабит/сек (около 1 гигабайта/мин.).</a:t>
            </a:r>
          </a:p>
          <a:p>
            <a:pPr marL="457200" indent="-457200" algn="just">
              <a:buClr>
                <a:srgbClr val="FFC000"/>
              </a:buClr>
              <a:buFont typeface="Arial" pitchFamily="34" charset="0"/>
              <a:buChar char="•"/>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620577565"/>
              </p:ext>
            </p:extLst>
          </p:nvPr>
        </p:nvGraphicFramePr>
        <p:xfrm>
          <a:off x="1979712" y="1369720"/>
          <a:ext cx="5256585" cy="1036320"/>
        </p:xfrm>
        <a:graphic>
          <a:graphicData uri="http://schemas.openxmlformats.org/drawingml/2006/table">
            <a:tbl>
              <a:tblPr firstRow="1" bandRow="1">
                <a:tableStyleId>{5C22544A-7EE6-4342-B048-85BDC9FD1C3A}</a:tableStyleId>
              </a:tblPr>
              <a:tblGrid>
                <a:gridCol w="2291332"/>
                <a:gridCol w="1482626"/>
                <a:gridCol w="1482627"/>
              </a:tblGrid>
              <a:tr h="298832">
                <a:tc>
                  <a:txBody>
                    <a:bodyPr/>
                    <a:lstStyle/>
                    <a:p>
                      <a:endParaRPr lang="ru-RU" dirty="0"/>
                    </a:p>
                  </a:txBody>
                  <a:tcPr/>
                </a:tc>
                <a:tc>
                  <a:txBody>
                    <a:bodyPr/>
                    <a:lstStyle/>
                    <a:p>
                      <a:pPr algn="ctr"/>
                      <a:r>
                        <a:rPr lang="ru-RU" dirty="0" smtClean="0"/>
                        <a:t>2009 г.</a:t>
                      </a:r>
                      <a:endParaRPr lang="ru-RU" dirty="0"/>
                    </a:p>
                  </a:txBody>
                  <a:tcPr/>
                </a:tc>
                <a:tc>
                  <a:txBody>
                    <a:bodyPr/>
                    <a:lstStyle/>
                    <a:p>
                      <a:pPr algn="ctr"/>
                      <a:r>
                        <a:rPr lang="ru-RU" dirty="0" smtClean="0"/>
                        <a:t>2011 г.</a:t>
                      </a:r>
                      <a:endParaRPr lang="ru-RU" dirty="0"/>
                    </a:p>
                  </a:txBody>
                  <a:tcPr/>
                </a:tc>
              </a:tr>
              <a:tr h="298832">
                <a:tc>
                  <a:txBody>
                    <a:bodyPr/>
                    <a:lstStyle/>
                    <a:p>
                      <a:r>
                        <a:rPr lang="ru-RU" sz="1600" dirty="0" smtClean="0"/>
                        <a:t>Производительность</a:t>
                      </a:r>
                      <a:endParaRPr lang="ru-RU" sz="1600" dirty="0"/>
                    </a:p>
                  </a:txBody>
                  <a:tcPr/>
                </a:tc>
                <a:tc>
                  <a:txBody>
                    <a:bodyPr/>
                    <a:lstStyle/>
                    <a:p>
                      <a:pPr algn="ctr"/>
                      <a:r>
                        <a:rPr kumimoji="0" lang="ru-RU" sz="1600" kern="1200" dirty="0" smtClean="0">
                          <a:solidFill>
                            <a:schemeClr val="dk1"/>
                          </a:solidFill>
                          <a:effectLst/>
                          <a:latin typeface="Arial" pitchFamily="34" charset="0"/>
                          <a:ea typeface="+mn-ea"/>
                          <a:cs typeface="Arial" pitchFamily="34" charset="0"/>
                        </a:rPr>
                        <a:t>47.16 Gflops </a:t>
                      </a:r>
                      <a:endParaRPr lang="ru-RU" sz="160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effectLst/>
                          <a:latin typeface="Arial" pitchFamily="34" charset="0"/>
                          <a:ea typeface="+mn-ea"/>
                          <a:cs typeface="Arial" pitchFamily="34" charset="0"/>
                        </a:rPr>
                        <a:t>305 Gf</a:t>
                      </a:r>
                      <a:r>
                        <a:rPr kumimoji="0" lang="en-US" sz="1600" kern="1200" dirty="0" smtClean="0">
                          <a:solidFill>
                            <a:schemeClr val="dk1"/>
                          </a:solidFill>
                          <a:effectLst/>
                          <a:latin typeface="Arial" pitchFamily="34" charset="0"/>
                          <a:ea typeface="+mn-ea"/>
                          <a:cs typeface="Arial" pitchFamily="34" charset="0"/>
                        </a:rPr>
                        <a:t>l</a:t>
                      </a:r>
                      <a:r>
                        <a:rPr kumimoji="0" lang="ru-RU" sz="1600" kern="1200" dirty="0" smtClean="0">
                          <a:solidFill>
                            <a:schemeClr val="dk1"/>
                          </a:solidFill>
                          <a:effectLst/>
                          <a:latin typeface="Arial" pitchFamily="34" charset="0"/>
                          <a:ea typeface="+mn-ea"/>
                          <a:cs typeface="Arial" pitchFamily="34" charset="0"/>
                        </a:rPr>
                        <a:t>ops </a:t>
                      </a:r>
                      <a:endParaRPr lang="ru-RU" sz="1600" dirty="0" smtClean="0">
                        <a:latin typeface="Arial" pitchFamily="34" charset="0"/>
                        <a:cs typeface="Arial" pitchFamily="34" charset="0"/>
                      </a:endParaRPr>
                    </a:p>
                  </a:txBody>
                  <a:tcPr/>
                </a:tc>
              </a:tr>
              <a:tr h="298832">
                <a:tc>
                  <a:txBody>
                    <a:bodyPr/>
                    <a:lstStyle/>
                    <a:p>
                      <a:r>
                        <a:rPr lang="ru-RU" sz="1600" dirty="0" smtClean="0"/>
                        <a:t>Эффективность</a:t>
                      </a:r>
                      <a:endParaRPr lang="ru-RU"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effectLst/>
                          <a:latin typeface="Arial" pitchFamily="34" charset="0"/>
                          <a:ea typeface="+mn-ea"/>
                          <a:cs typeface="Arial" pitchFamily="34" charset="0"/>
                        </a:rPr>
                        <a:t>40.93%</a:t>
                      </a:r>
                      <a:endParaRPr lang="ru-RU" sz="1600" dirty="0" smtClean="0">
                        <a:latin typeface="Arial" pitchFamily="34" charset="0"/>
                        <a:cs typeface="Arial" pitchFamily="34" charset="0"/>
                      </a:endParaRPr>
                    </a:p>
                  </a:txBody>
                  <a:tcPr/>
                </a:tc>
                <a:tc>
                  <a:txBody>
                    <a:bodyPr/>
                    <a:lstStyle/>
                    <a:p>
                      <a:pPr algn="ctr"/>
                      <a:r>
                        <a:rPr kumimoji="0" lang="ru-RU" sz="1600" kern="1200" dirty="0" smtClean="0">
                          <a:solidFill>
                            <a:schemeClr val="dk1"/>
                          </a:solidFill>
                          <a:effectLst/>
                          <a:latin typeface="Arial" pitchFamily="34" charset="0"/>
                          <a:ea typeface="+mn-ea"/>
                          <a:cs typeface="Arial" pitchFamily="34" charset="0"/>
                        </a:rPr>
                        <a:t>59%</a:t>
                      </a:r>
                      <a:endParaRPr lang="ru-RU" sz="16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464211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32656"/>
            <a:ext cx="7851648" cy="1828800"/>
          </a:xfrm>
        </p:spPr>
        <p:txBody>
          <a:bodyPr>
            <a:normAutofit/>
          </a:bodyPr>
          <a:lstStyle/>
          <a:p>
            <a:pPr algn="ctr"/>
            <a:r>
              <a:rPr lang="ru-RU" sz="2400" dirty="0">
                <a:solidFill>
                  <a:srgbClr val="FFFF00"/>
                </a:solidFill>
                <a:effectLst/>
              </a:rPr>
              <a:t>Эффективность параллельных вычислений в комплексе ANSYS CFX 12.0</a:t>
            </a:r>
            <a:br>
              <a:rPr lang="ru-RU" sz="2400" dirty="0">
                <a:solidFill>
                  <a:srgbClr val="FFFF00"/>
                </a:solidFill>
                <a:effectLst/>
              </a:rPr>
            </a:br>
            <a:r>
              <a:rPr lang="ru-RU" sz="2200" dirty="0">
                <a:solidFill>
                  <a:srgbClr val="FFFF00"/>
                </a:solidFill>
                <a:effectLst/>
              </a:rPr>
              <a:t>(материал </a:t>
            </a:r>
            <a:r>
              <a:rPr lang="ru-RU" sz="2200" dirty="0" smtClean="0">
                <a:solidFill>
                  <a:srgbClr val="FFFF00"/>
                </a:solidFill>
                <a:effectLst/>
              </a:rPr>
              <a:t>из журнала </a:t>
            </a:r>
            <a:r>
              <a:rPr lang="ru-RU" sz="2200" dirty="0">
                <a:solidFill>
                  <a:srgbClr val="FFFF00"/>
                </a:solidFill>
                <a:effectLst/>
              </a:rPr>
              <a:t>№13 (06-04-2010) «Машиностроение»)</a:t>
            </a:r>
            <a:r>
              <a:rPr lang="ru-RU" sz="2400" dirty="0">
                <a:solidFill>
                  <a:srgbClr val="FFFF00"/>
                </a:solidFill>
                <a:effectLst/>
              </a:rPr>
              <a:t/>
            </a:r>
            <a:br>
              <a:rPr lang="ru-RU" sz="2400" dirty="0">
                <a:solidFill>
                  <a:srgbClr val="FFFF00"/>
                </a:solidFill>
                <a:effectLst/>
              </a:rPr>
            </a:br>
            <a:endParaRPr lang="ru-RU" sz="2400" dirty="0">
              <a:solidFill>
                <a:srgbClr val="FFFF00"/>
              </a:solidFill>
              <a:latin typeface="Arial" pitchFamily="34" charset="0"/>
              <a:cs typeface="Arial" pitchFamily="34" charset="0"/>
            </a:endParaRPr>
          </a:p>
        </p:txBody>
      </p:sp>
      <p:sp>
        <p:nvSpPr>
          <p:cNvPr id="3" name="Подзаголовок 2"/>
          <p:cNvSpPr>
            <a:spLocks noGrp="1"/>
          </p:cNvSpPr>
          <p:nvPr>
            <p:ph type="subTitle" idx="1"/>
          </p:nvPr>
        </p:nvSpPr>
        <p:spPr>
          <a:xfrm>
            <a:off x="4067944" y="3356992"/>
            <a:ext cx="4248144" cy="2472999"/>
          </a:xfrm>
        </p:spPr>
        <p:txBody>
          <a:bodyPr>
            <a:normAutofit fontScale="70000" lnSpcReduction="20000"/>
          </a:bodyPr>
          <a:lstStyle/>
          <a:p>
            <a:pPr indent="449263" algn="just"/>
            <a:r>
              <a:rPr lang="ru-RU" dirty="0" smtClean="0"/>
              <a:t>Модель </a:t>
            </a:r>
            <a:r>
              <a:rPr lang="ru-RU" dirty="0"/>
              <a:t>представляет собой симметричную область расчета, в которой находится сложное геометрическое тело, обтекаемое трансзвуковым потоком. Размерность задачи выбрана таким образом, чтобы модель занимала 8 Гб оперативной памяти. Контрольным отрезком времени является время решения 70 итераций.</a:t>
            </a:r>
          </a:p>
          <a:p>
            <a:endParaRPr lang="ru-RU"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284984"/>
            <a:ext cx="3128194" cy="27137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7584" y="1988840"/>
            <a:ext cx="7416824" cy="923330"/>
          </a:xfrm>
          <a:prstGeom prst="rect">
            <a:avLst/>
          </a:prstGeom>
          <a:noFill/>
        </p:spPr>
        <p:txBody>
          <a:bodyPr wrap="square" rtlCol="0">
            <a:spAutoFit/>
          </a:bodyPr>
          <a:lstStyle/>
          <a:p>
            <a:r>
              <a:rPr lang="ru-RU" dirty="0" smtClean="0">
                <a:solidFill>
                  <a:srgbClr val="FFC000"/>
                </a:solidFill>
              </a:rPr>
              <a:t>Цель: </a:t>
            </a:r>
            <a:r>
              <a:rPr lang="ru-RU" dirty="0" smtClean="0"/>
              <a:t>исследовать </a:t>
            </a:r>
            <a:r>
              <a:rPr lang="ru-RU" dirty="0"/>
              <a:t>быстродействия кластерной системы для расчетов вычислительной гидрогазодинамики в комплексе ANSYS CFX </a:t>
            </a:r>
            <a:r>
              <a:rPr lang="ru-RU" dirty="0" smtClean="0"/>
              <a:t>12. </a:t>
            </a:r>
            <a:r>
              <a:rPr lang="ru-RU" dirty="0"/>
              <a:t>Кластерная система </a:t>
            </a:r>
            <a:r>
              <a:rPr lang="ru-RU" dirty="0" smtClean="0"/>
              <a:t>состоит из процессоров </a:t>
            </a:r>
            <a:r>
              <a:rPr lang="ru-RU" dirty="0"/>
              <a:t>Intel </a:t>
            </a:r>
            <a:r>
              <a:rPr lang="ru-RU" dirty="0" smtClean="0"/>
              <a:t>Nehalem (10 узлов). </a:t>
            </a:r>
            <a:endParaRPr lang="ru-RU" dirty="0"/>
          </a:p>
        </p:txBody>
      </p:sp>
    </p:spTree>
    <p:extLst>
      <p:ext uri="{BB962C8B-B14F-4D97-AF65-F5344CB8AC3E}">
        <p14:creationId xmlns:p14="http://schemas.microsoft.com/office/powerpoint/2010/main" val="21821210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348</TotalTime>
  <Words>997</Words>
  <Application>Microsoft Office PowerPoint</Application>
  <PresentationFormat>Экран (4:3)</PresentationFormat>
  <Paragraphs>96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ПРИМЕНЕНИЕ КЛАСТЕРНЫХ ВЫЧИСЛЕНИЙ В СУМГУ</vt:lpstr>
      <vt:lpstr>ПАРАЛЛЕЛЬНЫЕ ВЫЧИСЛЕНИЯ</vt:lpstr>
      <vt:lpstr>Варианты достижения параллелизма:</vt:lpstr>
      <vt:lpstr>РАСПРЕДЕЛЕННЫЕ ВЫЧИСЛЕНИЯ</vt:lpstr>
      <vt:lpstr>Кластер</vt:lpstr>
      <vt:lpstr> Виды кластеров:</vt:lpstr>
      <vt:lpstr>Вычислительные кластеры</vt:lpstr>
      <vt:lpstr>Развитие кластеров в СумГУ</vt:lpstr>
      <vt:lpstr>Эффективность параллельных вычислений в комплексе ANSYS CFX 12.0 (материал из журнала №13 (06-04-2010) «Машиностроение») </vt:lpstr>
      <vt:lpstr>Презентация PowerPoint</vt:lpstr>
      <vt:lpstr>Применение технологии HPC Services for Excel 2010</vt:lpstr>
      <vt:lpstr>Практическая реализация однопоточной задачи рендеринга </vt:lpstr>
      <vt:lpstr>Выводы:</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ПРИМЕНЕНИЕ КЛАСИЕРНЫХ ВЫЧИСЛЕНИЙ В СУМГУ</dc:title>
  <dc:creator>Alexandr</dc:creator>
  <cp:lastModifiedBy>admin</cp:lastModifiedBy>
  <cp:revision>72</cp:revision>
  <dcterms:created xsi:type="dcterms:W3CDTF">2011-09-25T18:07:48Z</dcterms:created>
  <dcterms:modified xsi:type="dcterms:W3CDTF">2011-09-27T10:36:43Z</dcterms:modified>
</cp:coreProperties>
</file>